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88" r:id="rId3"/>
    <p:sldId id="287" r:id="rId4"/>
    <p:sldId id="257" r:id="rId5"/>
    <p:sldId id="266" r:id="rId6"/>
    <p:sldId id="265" r:id="rId7"/>
    <p:sldId id="264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3" r:id="rId21"/>
    <p:sldId id="284" r:id="rId22"/>
    <p:sldId id="282" r:id="rId23"/>
    <p:sldId id="285" r:id="rId24"/>
    <p:sldId id="290" r:id="rId25"/>
    <p:sldId id="294" r:id="rId26"/>
    <p:sldId id="293" r:id="rId27"/>
    <p:sldId id="291" r:id="rId28"/>
    <p:sldId id="292" r:id="rId29"/>
    <p:sldId id="267" r:id="rId30"/>
    <p:sldId id="269" r:id="rId31"/>
    <p:sldId id="296" r:id="rId3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6" roundtripDataSignature="AMtx7misZ3CyHaZ6X+EslYAsYXG9JZcV+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431"/>
    <p:restoredTop sz="94668"/>
  </p:normalViewPr>
  <p:slideViewPr>
    <p:cSldViewPr snapToGrid="0">
      <p:cViewPr varScale="1">
        <p:scale>
          <a:sx n="205" d="100"/>
          <a:sy n="205" d="100"/>
        </p:scale>
        <p:origin x="416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" name="Google Shape;5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" name="Google Shape;5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7" name="Google Shape;127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1" name="Google Shape;121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4" name="Google Shape;11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3" name="Google Shape;133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6" name="Google Shape;14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6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16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0" name="Google Shape;20;p18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1" name="Google Shape;21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9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4" name="Google Shape;24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1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2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3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3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4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5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5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2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sz="14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xperiencetheblog.com/2016/05/the-best-innovation-in-social-media-is.htm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allpaperflare.com/man-holding-game-controller-photo-portrait-gamer-gamers-play-wallpaper-wuwzz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hyperlink" Target="https://www.youtube.com/watch?v=cptBZjgbrXM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Relationship Id="rId6" Type="http://schemas.openxmlformats.org/officeDocument/2006/relationships/hyperlink" Target="https://www.youtube.com/watch?v=IQqEpGb0yHU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1.xml"/><Relationship Id="rId4" Type="http://schemas.openxmlformats.org/officeDocument/2006/relationships/hyperlink" Target="https://www.youtube.com/watch?v=I333YLAfGYI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Instagram_icon.png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image" Target="../media/image41.tiff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tiff"/><Relationship Id="rId4" Type="http://schemas.openxmlformats.org/officeDocument/2006/relationships/image" Target="../media/image43.tif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tif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tiff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8.tif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pngimg.com/png/58616-emoticon-angry-anger-emojis-sticker-emoji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nc-nd/3.0/" TargetMode="External"/><Relationship Id="rId7" Type="http://schemas.openxmlformats.org/officeDocument/2006/relationships/hyperlink" Target="https://creativecommons.org/licenses/by-nc-sa/3.0/" TargetMode="External"/><Relationship Id="rId2" Type="http://schemas.openxmlformats.org/officeDocument/2006/relationships/hyperlink" Target="https://safespace.qa/en/topic/5-tips-parents-prevent-cyberbullyin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tscpl.org/parents/reading-helps-your-child-grow" TargetMode="Externa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ixabay.com/en/no-cellphones-cellphone-not-allowed-35121/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satisfyingretirement.blogspot.com/2018/09/making-social-media-less-hateful.html" TargetMode="External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 sz="4000" dirty="0"/>
              <a:t>Children’s Online Safety</a:t>
            </a:r>
            <a:endParaRPr sz="4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FBBD5B-8777-704D-ACA1-CFF66323F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3889" y="1265956"/>
            <a:ext cx="6128079" cy="3432519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7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2FD01E9D-7370-DE40-929C-CA8BE28F22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223889" y="1017725"/>
            <a:ext cx="6502400" cy="3403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085776-D37E-4B45-8D58-D4C7285EA8F2}"/>
              </a:ext>
            </a:extLst>
          </p:cNvPr>
          <p:cNvSpPr txBox="1"/>
          <p:nvPr/>
        </p:nvSpPr>
        <p:spPr>
          <a:xfrm>
            <a:off x="1223889" y="4669556"/>
            <a:ext cx="65024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23B58-DA46-4741-8C71-479DFECF3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Purpose of Workshop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7C3BD6-DC2A-FF49-9B81-A9DC603FA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8520600" cy="3700080"/>
          </a:xfrm>
        </p:spPr>
        <p:txBody>
          <a:bodyPr/>
          <a:lstStyle/>
          <a:p>
            <a:pPr marL="114300" indent="0">
              <a:buNone/>
            </a:pPr>
            <a:endParaRPr lang="en-US" dirty="0"/>
          </a:p>
          <a:p>
            <a:r>
              <a:rPr lang="en-US" dirty="0"/>
              <a:t>Identifying the positives and the dangers of Social Media</a:t>
            </a:r>
          </a:p>
          <a:p>
            <a:endParaRPr lang="en-US" dirty="0"/>
          </a:p>
          <a:p>
            <a:r>
              <a:rPr lang="en-US" dirty="0"/>
              <a:t>Beware of Stranger Danger</a:t>
            </a:r>
          </a:p>
          <a:p>
            <a:endParaRPr lang="en-US" dirty="0"/>
          </a:p>
          <a:p>
            <a:r>
              <a:rPr lang="en-US" dirty="0"/>
              <a:t>How can we keep our children safe online  – practical tips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0AF36E-7256-EA45-997A-A01734A95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700" y="3438575"/>
            <a:ext cx="2504209" cy="1413980"/>
          </a:xfrm>
          <a:prstGeom prst="rect">
            <a:avLst/>
          </a:prstGeom>
        </p:spPr>
      </p:pic>
      <p:pic>
        <p:nvPicPr>
          <p:cNvPr id="8" name="Picture 7" descr="A child playing a video game&#10;&#10;Description automatically generated with medium confidence">
            <a:extLst>
              <a:ext uri="{FF2B5EF4-FFF2-40B4-BE49-F238E27FC236}">
                <a16:creationId xmlns:a16="http://schemas.microsoft.com/office/drawing/2014/main" id="{09FB8507-C1E7-8A49-9336-1F82D69A51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436918" y="3438575"/>
            <a:ext cx="2426279" cy="141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876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58F5B-EB18-B84E-81D0-D9A0F43BE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are the main Social Media Platforms?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619F83-9CC2-544D-BA80-0EEC9AE3C2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  <a:p>
            <a:r>
              <a:rPr lang="en-US" sz="2400" dirty="0"/>
              <a:t>YOUTUBE  </a:t>
            </a:r>
          </a:p>
          <a:p>
            <a:r>
              <a:rPr lang="en-US" sz="2400" dirty="0"/>
              <a:t>SNAPCHAT</a:t>
            </a:r>
          </a:p>
          <a:p>
            <a:r>
              <a:rPr lang="en-US" sz="2400" dirty="0"/>
              <a:t>TIKTOK</a:t>
            </a:r>
          </a:p>
          <a:p>
            <a:r>
              <a:rPr lang="en-US" sz="2400" dirty="0"/>
              <a:t>WHATSAPP</a:t>
            </a:r>
          </a:p>
          <a:p>
            <a:r>
              <a:rPr lang="en-US" sz="2400" dirty="0"/>
              <a:t>INSTAGRAM</a:t>
            </a:r>
          </a:p>
          <a:p>
            <a:r>
              <a:rPr lang="en-US" sz="2400" dirty="0"/>
              <a:t>ONLINE GAMING – </a:t>
            </a:r>
            <a:r>
              <a:rPr lang="en-US" sz="2400" dirty="0" err="1"/>
              <a:t>Fortnite</a:t>
            </a:r>
            <a:r>
              <a:rPr lang="en-US" sz="2400" dirty="0"/>
              <a:t>, </a:t>
            </a:r>
            <a:r>
              <a:rPr lang="en-US" sz="2400" dirty="0" err="1"/>
              <a:t>MineCraft</a:t>
            </a:r>
            <a:r>
              <a:rPr lang="en-US" sz="2400" dirty="0"/>
              <a:t>, GTA, FIFA</a:t>
            </a:r>
          </a:p>
          <a:p>
            <a:endParaRPr lang="en-US" sz="2400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014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dirty="0"/>
              <a:t> Why do children love Social Media?  </a:t>
            </a:r>
            <a:endParaRPr dirty="0"/>
          </a:p>
        </p:txBody>
      </p:sp>
      <p:sp>
        <p:nvSpPr>
          <p:cNvPr id="61" name="Google Shape;61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7312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>
              <a:spcBef>
                <a:spcPts val="1600"/>
              </a:spcBef>
              <a:spcAft>
                <a:spcPts val="1600"/>
              </a:spcAft>
            </a:pPr>
            <a:r>
              <a:rPr lang="en" sz="2400" dirty="0">
                <a:solidFill>
                  <a:srgbClr val="222222"/>
                </a:solidFill>
                <a:highlight>
                  <a:srgbClr val="FFFFFF"/>
                </a:highlight>
              </a:rPr>
              <a:t>Fun</a:t>
            </a:r>
            <a:r>
              <a:rPr lang="en" sz="2400" b="1" i="1" dirty="0">
                <a:solidFill>
                  <a:srgbClr val="222222"/>
                </a:solidFill>
                <a:highlight>
                  <a:srgbClr val="FFFFFF"/>
                </a:highlight>
              </a:rPr>
              <a:t> </a:t>
            </a:r>
            <a:r>
              <a:rPr lang="en" sz="2400" dirty="0">
                <a:solidFill>
                  <a:srgbClr val="222222"/>
                </a:solidFill>
                <a:highlight>
                  <a:srgbClr val="FFFFFF"/>
                </a:highlight>
              </a:rPr>
              <a:t>to watch videos and make videos</a:t>
            </a:r>
          </a:p>
          <a:p>
            <a:pPr marL="342900">
              <a:spcBef>
                <a:spcPts val="1600"/>
              </a:spcBef>
              <a:spcAft>
                <a:spcPts val="1600"/>
              </a:spcAft>
            </a:pPr>
            <a:r>
              <a:rPr lang="en" sz="2400" dirty="0">
                <a:solidFill>
                  <a:srgbClr val="222222"/>
                </a:solidFill>
                <a:highlight>
                  <a:srgbClr val="FFFFFF"/>
                </a:highlight>
              </a:rPr>
              <a:t>Information/Educational</a:t>
            </a:r>
          </a:p>
          <a:p>
            <a:pPr marL="342900">
              <a:spcBef>
                <a:spcPts val="1600"/>
              </a:spcBef>
              <a:spcAft>
                <a:spcPts val="1600"/>
              </a:spcAft>
            </a:pPr>
            <a:r>
              <a:rPr lang="en" sz="2400" dirty="0">
                <a:solidFill>
                  <a:srgbClr val="222222"/>
                </a:solidFill>
                <a:highlight>
                  <a:srgbClr val="FFFFFF"/>
                </a:highlight>
              </a:rPr>
              <a:t>Connect with Friends </a:t>
            </a:r>
            <a:endParaRPr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dirty="0"/>
              <a:t>How much are your children on the internet?  </a:t>
            </a:r>
            <a:endParaRPr dirty="0"/>
          </a:p>
        </p:txBody>
      </p:sp>
      <p:sp>
        <p:nvSpPr>
          <p:cNvPr id="130" name="Google Shape;130;p11"/>
          <p:cNvSpPr txBox="1">
            <a:spLocks noGrp="1"/>
          </p:cNvSpPr>
          <p:nvPr>
            <p:ph type="body" idx="1"/>
          </p:nvPr>
        </p:nvSpPr>
        <p:spPr>
          <a:xfrm>
            <a:off x="450245" y="101772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" dirty="0"/>
              <a:t>What platforms are they on?  Do you know?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" dirty="0"/>
              <a:t>How often are they on the internet?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" dirty="0"/>
              <a:t>Do they always have their phones (or your phone) in their hands?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r>
              <a:rPr lang="en-GB" dirty="0"/>
              <a:t>Do they throw tantrums if they can’t be on a device?  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Internet Dangers:</a:t>
            </a:r>
            <a:endParaRPr/>
          </a:p>
        </p:txBody>
      </p:sp>
      <p:sp>
        <p:nvSpPr>
          <p:cNvPr id="124" name="Google Shape;124;p1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Bullying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Sexual Content 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Harmful Self-image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Suicide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Grooming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Addiction 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False hope - internet sensations/influencers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False  Sense of Reality - how many followers, how many likes? 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Lack of sleep and poor concentration 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Anxiety and Depression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Messages from the Internet:  </a:t>
            </a:r>
            <a:endParaRPr/>
          </a:p>
        </p:txBody>
      </p:sp>
      <p:sp>
        <p:nvSpPr>
          <p:cNvPr id="117" name="Google Shape;117;p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80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SzPts val="1800"/>
              <a:buNone/>
            </a:pPr>
            <a:endParaRPr/>
          </a:p>
        </p:txBody>
      </p:sp>
      <p:pic>
        <p:nvPicPr>
          <p:cNvPr id="118" name="Google Shape;118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04525" y="1647825"/>
            <a:ext cx="4098625" cy="305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3632B2-283D-4FB8-8AFB-469B16CDB47D}"/>
              </a:ext>
            </a:extLst>
          </p:cNvPr>
          <p:cNvSpPr txBox="1"/>
          <p:nvPr/>
        </p:nvSpPr>
        <p:spPr>
          <a:xfrm>
            <a:off x="371960" y="272769"/>
            <a:ext cx="8471373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What are they watching?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Funny jokes/pranks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Challenges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Influencers/personalities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/>
              <a:t>TikTok</a:t>
            </a:r>
            <a:r>
              <a:rPr lang="en-GB" dirty="0"/>
              <a:t> – ‘For You’ page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Tube – suggested content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b="1" dirty="0"/>
              <a:t>60% of young people have an online profile – this allows them to:</a:t>
            </a:r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See what their friends are up to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Comment on posts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Follow celebrities/influencers/personalities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321B66-5D9B-4910-91D6-0698B866B77E}"/>
              </a:ext>
            </a:extLst>
          </p:cNvPr>
          <p:cNvSpPr/>
          <p:nvPr/>
        </p:nvSpPr>
        <p:spPr>
          <a:xfrm>
            <a:off x="6410099" y="272768"/>
            <a:ext cx="2510725" cy="4513109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E121B7-D1F8-4D00-B9DC-96A8F52221D6}"/>
              </a:ext>
            </a:extLst>
          </p:cNvPr>
          <p:cNvSpPr txBox="1"/>
          <p:nvPr/>
        </p:nvSpPr>
        <p:spPr>
          <a:xfrm>
            <a:off x="6503089" y="381258"/>
            <a:ext cx="2340244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Dangers: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If the account is not private – anyone can access it, save and send on pictures and videos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Children will share personal information and content without realising this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They will feel pressured to post more uploads as the more followers/likes = more popularity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9/10 children need to feel popular at least sometimes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1/10 children need to feel popular all of the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1/3 of children have experienced cyberbullying – the most common is text/messaging apps (being excluded is just as upsetting as unkind messages)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687F47-2222-47C0-9F0D-E21B60CE8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5531" y="677857"/>
            <a:ext cx="2017879" cy="8071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E19DED-EFB1-4CCD-B9C2-E5D846F252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699" y="3409505"/>
            <a:ext cx="2578916" cy="135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247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84FD633-F016-4ABB-9E76-2A5F6E8D00EB}"/>
              </a:ext>
            </a:extLst>
          </p:cNvPr>
          <p:cNvSpPr txBox="1"/>
          <p:nvPr/>
        </p:nvSpPr>
        <p:spPr>
          <a:xfrm>
            <a:off x="164282" y="204578"/>
            <a:ext cx="877204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Questions to ask about online behaviours</a:t>
            </a:r>
            <a:r>
              <a:rPr lang="en-GB" dirty="0"/>
              <a:t>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Would your child hand out photos of themselves to random people on the street?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Would they dance in front of random people on the street?</a:t>
            </a:r>
          </a:p>
          <a:p>
            <a:endParaRPr lang="en-GB" dirty="0"/>
          </a:p>
          <a:p>
            <a:pPr algn="ctr"/>
            <a:r>
              <a:rPr lang="en-GB" dirty="0">
                <a:solidFill>
                  <a:srgbClr val="FF0000"/>
                </a:solidFill>
              </a:rPr>
              <a:t>If it would feel weird offline – don’t do it online!</a:t>
            </a:r>
          </a:p>
          <a:p>
            <a:pPr algn="ctr"/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Does your child have multiple accounts?  One for a parent to see and one that is private?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Has your child thought about the future and their digital footprint?  Employers and Universities are starting to research social media profiles – it is their personal history online – people will make judgements about it!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Nothing ever really disappears in the internet!</a:t>
            </a:r>
          </a:p>
          <a:p>
            <a:pPr algn="ctr"/>
            <a:endParaRPr lang="en-GB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A24593-1839-401F-876D-7B03E07753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6523" y="0"/>
            <a:ext cx="1421776" cy="14217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BFC6E81-85D2-400A-8958-DDBAE9367F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7957" y="654031"/>
            <a:ext cx="1098366" cy="105866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FF83A4-2FEB-4FD3-B3FD-013FA90442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0829" y="3022679"/>
            <a:ext cx="2519743" cy="168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91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E3C3E6-1176-465C-8543-47DE62771BFA}"/>
              </a:ext>
            </a:extLst>
          </p:cNvPr>
          <p:cNvSpPr txBox="1"/>
          <p:nvPr/>
        </p:nvSpPr>
        <p:spPr>
          <a:xfrm>
            <a:off x="158083" y="120887"/>
            <a:ext cx="88433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WhatsApp – messaging app</a:t>
            </a:r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World’s most popular messaging app – 2 billion users and 100 billion messages each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Encrypted – can only be seen by sender and receiver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Share videos and messages – now they can disappear in 24hrs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Download content from other platforms (EG: </a:t>
            </a:r>
            <a:r>
              <a:rPr lang="en-GB" dirty="0" err="1"/>
              <a:t>TikTok</a:t>
            </a:r>
            <a:r>
              <a:rPr lang="en-GB" dirty="0"/>
              <a:t>) and send as a message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B3DACF-BE3B-4D4F-B0C5-480F7FBC1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0260" y="474248"/>
            <a:ext cx="1075582" cy="108185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DD195A-D50A-4AE3-81F3-A66CA64BF7FA}"/>
              </a:ext>
            </a:extLst>
          </p:cNvPr>
          <p:cNvSpPr/>
          <p:nvPr/>
        </p:nvSpPr>
        <p:spPr>
          <a:xfrm>
            <a:off x="114687" y="1636621"/>
            <a:ext cx="8886729" cy="3313538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B9EA33-DB39-4D6D-9D24-91449DF961DB}"/>
              </a:ext>
            </a:extLst>
          </p:cNvPr>
          <p:cNvSpPr txBox="1"/>
          <p:nvPr/>
        </p:nvSpPr>
        <p:spPr>
          <a:xfrm>
            <a:off x="220076" y="1754408"/>
            <a:ext cx="865735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RISKS: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Group chats – might not know all of the people – they can see all of your info: number/profile pic/user name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Any of your phone contacts can add you to a group – the group administrator has control of adding/removing you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Messages taken out of context – can’t read the tone/body language and it is easy to react impulsively/emotionally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People can screenshot messages/images/videos (and even edit them) and forward them to other groups, even if it is set to disappear after 24hrs – this is how things can go viral!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will </a:t>
            </a:r>
            <a:r>
              <a:rPr lang="en-GB" b="1" dirty="0"/>
              <a:t>not be notified if someone screenshots your post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Sharing by messaging is the most common way that bullying starts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If you set up a group (administrator) and it gets reported – you are banned from the app – even if you didn’t write the offensive content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241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37DB42-0402-4C68-A109-A04E4C3FB59C}"/>
              </a:ext>
            </a:extLst>
          </p:cNvPr>
          <p:cNvSpPr txBox="1"/>
          <p:nvPr/>
        </p:nvSpPr>
        <p:spPr>
          <a:xfrm>
            <a:off x="114687" y="136385"/>
            <a:ext cx="885573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Settings:</a:t>
            </a:r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User age 16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301979-20D3-4B3C-8C1D-4EBE3A55F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0217" y="31448"/>
            <a:ext cx="3900572" cy="17393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F98D8C-20A1-404F-AB89-16C1DD96BE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0133" y="136385"/>
            <a:ext cx="3900572" cy="10749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CAD0DE0-7095-43B3-A0FD-98B20FAB2E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0133" y="1187915"/>
            <a:ext cx="3497445" cy="14489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F2D171B-5250-413E-BA3E-CAF2D98D06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4082" y="2564024"/>
            <a:ext cx="3800377" cy="153246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608886-3C3F-4624-9BB3-6EC8DB7BAE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1405" y="4050299"/>
            <a:ext cx="2923583" cy="106175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17EE685-48AE-40ED-B782-5EA868D5ACD5}"/>
              </a:ext>
            </a:extLst>
          </p:cNvPr>
          <p:cNvSpPr txBox="1"/>
          <p:nvPr/>
        </p:nvSpPr>
        <p:spPr>
          <a:xfrm>
            <a:off x="150340" y="1589065"/>
            <a:ext cx="35816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00" b="1" dirty="0"/>
              <a:t>Delete Sent Messages</a:t>
            </a:r>
          </a:p>
          <a:p>
            <a:r>
              <a:rPr lang="en-GB" sz="700" dirty="0"/>
              <a:t>WhatsApp lets you delete messages you’ve sent to groups and individuals for up to two days and 12 hours. Note that this doesn’t prevent someone from taking screenshots of a message prior to deletion.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D0A9412-CEC2-4D79-B0C5-7684DDC43ECF}"/>
              </a:ext>
            </a:extLst>
          </p:cNvPr>
          <p:cNvSpPr txBox="1"/>
          <p:nvPr/>
        </p:nvSpPr>
        <p:spPr>
          <a:xfrm>
            <a:off x="136391" y="2056236"/>
            <a:ext cx="36095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00" dirty="0"/>
              <a:t>Tap and hold the message. You can also select multiple messages. Tap Delete, and then "Delete for everyone."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408D24E-296E-4615-939F-958A75293522}"/>
              </a:ext>
            </a:extLst>
          </p:cNvPr>
          <p:cNvSpPr txBox="1"/>
          <p:nvPr/>
        </p:nvSpPr>
        <p:spPr>
          <a:xfrm>
            <a:off x="150340" y="2483871"/>
            <a:ext cx="3609555" cy="846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00" b="1" dirty="0"/>
              <a:t>Send Photos and Videos That Can Be Viewed Only Once</a:t>
            </a:r>
          </a:p>
          <a:p>
            <a:r>
              <a:rPr lang="en-GB" sz="700" dirty="0"/>
              <a:t>WhatsApp allows you to send photos and videos that the recipients can only view once. </a:t>
            </a:r>
          </a:p>
          <a:p>
            <a:endParaRPr lang="en-GB" sz="700" dirty="0"/>
          </a:p>
          <a:p>
            <a:r>
              <a:rPr lang="en-GB" sz="700" dirty="0"/>
              <a:t>On an iPhone or an Android phone: Attach the photo or video and select the button that looks like a "1" with a circle around it, on the right side of the text box. Your screen will briefly say “Photo set to view once.” Tap Send.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1F76146-CAE6-415B-9347-6F3A6D0ABA1E}"/>
              </a:ext>
            </a:extLst>
          </p:cNvPr>
          <p:cNvSpPr txBox="1"/>
          <p:nvPr/>
        </p:nvSpPr>
        <p:spPr>
          <a:xfrm>
            <a:off x="114687" y="3450115"/>
            <a:ext cx="4572000" cy="10618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700" b="1" dirty="0"/>
              <a:t>Change Group Message Settings</a:t>
            </a:r>
          </a:p>
          <a:p>
            <a:r>
              <a:rPr lang="en-GB" sz="700" dirty="0"/>
              <a:t>If you’re an administrator in a group chat and you’d like to restrict who can send messages in a group or who can edit the group information, you can set it to “Admins Only.” </a:t>
            </a:r>
          </a:p>
          <a:p>
            <a:endParaRPr lang="en-GB" sz="700" dirty="0"/>
          </a:p>
          <a:p>
            <a:r>
              <a:rPr lang="en-GB" sz="700" dirty="0"/>
              <a:t>On an iPhone or Android phone: Click on the name of the group chat, scroll down to Group settings, and click on “Send Messages” or “Edit Group Info” and select “Only Admins.”</a:t>
            </a:r>
          </a:p>
          <a:p>
            <a:endParaRPr lang="en-GB" sz="700" dirty="0"/>
          </a:p>
          <a:p>
            <a:r>
              <a:rPr lang="en-GB" sz="700" dirty="0"/>
              <a:t>If you’d like to add or remove an administrator, click on “Edit Admins.” There you can select or unselect a group member as an admin.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B844449-4495-4B2E-9C20-C4CCEED261F4}"/>
              </a:ext>
            </a:extLst>
          </p:cNvPr>
          <p:cNvSpPr txBox="1"/>
          <p:nvPr/>
        </p:nvSpPr>
        <p:spPr>
          <a:xfrm>
            <a:off x="540891" y="4588345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7"/>
              </a:rPr>
              <a:t>https://www.youtube.com/watch?v=cptBZjgbrXM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9917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E3C3E6-1176-465C-8543-47DE62771BFA}"/>
              </a:ext>
            </a:extLst>
          </p:cNvPr>
          <p:cNvSpPr txBox="1"/>
          <p:nvPr/>
        </p:nvSpPr>
        <p:spPr>
          <a:xfrm>
            <a:off x="158083" y="120887"/>
            <a:ext cx="884333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Snapchat – messaging app</a:t>
            </a:r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User decides how long the content can be seen and how many times it can be viewed before </a:t>
            </a:r>
          </a:p>
          <a:p>
            <a:r>
              <a:rPr lang="en-GB" dirty="0"/>
              <a:t>      it disappears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Very popular with young people – 71% of users are under 24yrs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Snapchat stories – share what has happened in your day with all your snapchat contacts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DD195A-D50A-4AE3-81F3-A66CA64BF7FA}"/>
              </a:ext>
            </a:extLst>
          </p:cNvPr>
          <p:cNvSpPr/>
          <p:nvPr/>
        </p:nvSpPr>
        <p:spPr>
          <a:xfrm>
            <a:off x="114687" y="1636621"/>
            <a:ext cx="8657353" cy="2727702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B9EA33-DB39-4D6D-9D24-91449DF961DB}"/>
              </a:ext>
            </a:extLst>
          </p:cNvPr>
          <p:cNvSpPr txBox="1"/>
          <p:nvPr/>
        </p:nvSpPr>
        <p:spPr>
          <a:xfrm>
            <a:off x="220076" y="1754408"/>
            <a:ext cx="86573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RISKS: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Stories/streaks (how long you message back and forth) and challenges (to create content) can be addictive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FOMO!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can be located easily on an online map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Inappropriate images/videos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People can screenshot images/videos but you will be notified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People can take a photo of it – you won’t know!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Comparing culture – the perfect selfie – AR filters/editing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84E741-8AFC-4117-87E0-F3AFF410D8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1073" y="362725"/>
            <a:ext cx="1055951" cy="105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162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0FAD3D9-DBB8-4568-AB2A-9674C46B769F}"/>
              </a:ext>
            </a:extLst>
          </p:cNvPr>
          <p:cNvSpPr txBox="1"/>
          <p:nvPr/>
        </p:nvSpPr>
        <p:spPr>
          <a:xfrm>
            <a:off x="176681" y="164282"/>
            <a:ext cx="884643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Settings:</a:t>
            </a:r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User age 13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A9040D-4491-4698-A4D4-F7874FAD3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81" y="1053885"/>
            <a:ext cx="2528046" cy="33972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4E045C1-EC9B-4407-BCAF-C3605C4B8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043" y="257272"/>
            <a:ext cx="2659849" cy="32592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2932FB-1E36-4CD3-8FBF-413CB96141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2692" y="257272"/>
            <a:ext cx="2565581" cy="406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461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D60223F-ABB2-4DE4-B898-2E9A8E33A2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73" y="111588"/>
            <a:ext cx="2618896" cy="34964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B1760B-EDDF-4FB4-9EB2-D92C75614C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8469" y="188930"/>
            <a:ext cx="2618896" cy="18017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A35EDB2-823E-4993-9DB6-755AC7587D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8990" y="163949"/>
            <a:ext cx="2842768" cy="41600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B9BCE6-0091-4162-9CB0-E7B9AAE3BE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24027" y="1990641"/>
            <a:ext cx="2487982" cy="303270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9A61831-1530-43AE-945D-FB6FFCDC3D2B}"/>
              </a:ext>
            </a:extLst>
          </p:cNvPr>
          <p:cNvSpPr txBox="1"/>
          <p:nvPr/>
        </p:nvSpPr>
        <p:spPr>
          <a:xfrm>
            <a:off x="100738" y="4170138"/>
            <a:ext cx="257117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6"/>
              </a:rPr>
              <a:t>https://www.youtube.com/watch?v=IQqEpGb0yHU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5465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E3C3E6-1176-465C-8543-47DE62771BFA}"/>
              </a:ext>
            </a:extLst>
          </p:cNvPr>
          <p:cNvSpPr txBox="1"/>
          <p:nvPr/>
        </p:nvSpPr>
        <p:spPr>
          <a:xfrm>
            <a:off x="158083" y="120887"/>
            <a:ext cx="884333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TikTok</a:t>
            </a:r>
            <a:r>
              <a:rPr lang="en-GB" b="1" dirty="0"/>
              <a:t> – social media platform (sharing)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most downloaded app of all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Average user opens it 19 times a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40% 5–16yr olds use it on a daily basis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Most young people create content – not just watching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is very exciting for young people – entertainment/music/trends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Personalities – Charli </a:t>
            </a:r>
            <a:r>
              <a:rPr lang="en-GB" dirty="0" err="1"/>
              <a:t>D’Amelio</a:t>
            </a:r>
            <a:r>
              <a:rPr lang="en-GB" dirty="0"/>
              <a:t> – 18yrs old – 141 million followers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‘For You’ page – recommended content based on your searches/views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EDD195A-D50A-4AE3-81F3-A66CA64BF7FA}"/>
              </a:ext>
            </a:extLst>
          </p:cNvPr>
          <p:cNvSpPr/>
          <p:nvPr/>
        </p:nvSpPr>
        <p:spPr>
          <a:xfrm>
            <a:off x="133286" y="2101958"/>
            <a:ext cx="8657353" cy="2466942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DB9EA33-DB39-4D6D-9D24-91449DF961DB}"/>
              </a:ext>
            </a:extLst>
          </p:cNvPr>
          <p:cNvSpPr txBox="1"/>
          <p:nvPr/>
        </p:nvSpPr>
        <p:spPr>
          <a:xfrm>
            <a:off x="158083" y="2154263"/>
            <a:ext cx="865735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RISKS: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can be addictive – it keeps showing you what you like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can be sent inappropriate videos on the ‘For You’ page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Trolling – posting comment to deliberately upset someone online – can lead to a ‘pile on’ others join 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Inappropriate images/videos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Influencers – can be anyone – their information may not be correct, they may be getting paid to promote something that is not good for you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33% of children trust influencers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Extreme content – some people will do anything to go viral</a:t>
            </a: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24D58E-6668-4314-B400-69F3E5E3F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9524" y="218598"/>
            <a:ext cx="991892" cy="991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4933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E34472-91F1-499A-BAB0-A7EDC999E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504" y="384357"/>
            <a:ext cx="3196429" cy="44258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B9DF77-76AD-4DCD-B8FC-EE94DA13A0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584" y="231752"/>
            <a:ext cx="6040770" cy="46799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600FD3-FC63-474C-A2A7-E2864E29FA52}"/>
              </a:ext>
            </a:extLst>
          </p:cNvPr>
          <p:cNvSpPr txBox="1"/>
          <p:nvPr/>
        </p:nvSpPr>
        <p:spPr>
          <a:xfrm>
            <a:off x="306866" y="136385"/>
            <a:ext cx="32732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User age: 13</a:t>
            </a:r>
          </a:p>
        </p:txBody>
      </p:sp>
    </p:spTree>
    <p:extLst>
      <p:ext uri="{BB962C8B-B14F-4D97-AF65-F5344CB8AC3E}">
        <p14:creationId xmlns:p14="http://schemas.microsoft.com/office/powerpoint/2010/main" val="751790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F343ED-C7A2-4332-8CCA-E6DA3CA71E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713" y="207677"/>
            <a:ext cx="3290692" cy="45837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8AF4A1-17A7-476F-876F-FF82412C0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5969" y="0"/>
            <a:ext cx="292912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825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B530C1-9430-46F2-8E76-69BE587FAF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07" y="77160"/>
            <a:ext cx="3745643" cy="50663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04E307-3D75-4F47-8DAB-B15498AA6D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1681" y="551740"/>
            <a:ext cx="4930036" cy="3815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4830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85A93D-01FD-41B9-8085-052972B7F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2" y="0"/>
            <a:ext cx="4094687" cy="5143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8640766-6079-44C3-8AE3-0DAEFAEBD4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2472" y="0"/>
            <a:ext cx="405827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543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457F70-1909-4EFE-9AC2-52796F7AE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55" y="40296"/>
            <a:ext cx="3616059" cy="5143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54FD555-22E6-486A-84F3-766CDAD807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3257" y="471149"/>
            <a:ext cx="2460452" cy="322364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A25FF6-4559-472C-88F9-794BCF1D39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709" y="568535"/>
            <a:ext cx="2153142" cy="2515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452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39E2A2-BF27-44D3-9174-2371F281F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55" y="0"/>
            <a:ext cx="3988441" cy="5143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B529CE0-1896-4024-819E-C61191D43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25" y="116818"/>
            <a:ext cx="4904520" cy="490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9333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B7EB81-7EF5-41FA-8FF0-7BF196C338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33" y="0"/>
            <a:ext cx="3769678" cy="5143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4C4C01-4C53-4191-B9D0-048242AA31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6216" y="0"/>
            <a:ext cx="4862378" cy="51435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A0E14D-AD33-4561-B487-9E6FFCFBA3A8}"/>
              </a:ext>
            </a:extLst>
          </p:cNvPr>
          <p:cNvSpPr txBox="1"/>
          <p:nvPr/>
        </p:nvSpPr>
        <p:spPr>
          <a:xfrm>
            <a:off x="6405450" y="2758243"/>
            <a:ext cx="199153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https://www.youtube.com/watch?v=I333YLAfGYI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80013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0A386904-78F4-7D4E-AE23-F4F923931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00" y="472429"/>
            <a:ext cx="4045200" cy="1482300"/>
          </a:xfrm>
        </p:spPr>
        <p:txBody>
          <a:bodyPr/>
          <a:lstStyle/>
          <a:p>
            <a:r>
              <a:rPr lang="en-US" dirty="0"/>
              <a:t>Instagram </a:t>
            </a:r>
          </a:p>
        </p:txBody>
      </p:sp>
      <p:sp>
        <p:nvSpPr>
          <p:cNvPr id="11" name="Subtitle 10">
            <a:extLst>
              <a:ext uri="{FF2B5EF4-FFF2-40B4-BE49-F238E27FC236}">
                <a16:creationId xmlns:a16="http://schemas.microsoft.com/office/drawing/2014/main" id="{C5BDFE29-9590-944D-9C3D-394FCADC30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5500" y="2179530"/>
            <a:ext cx="4045200" cy="259288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12D405-36AB-CA41-99A8-53D72F18DE5F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4939500" y="0"/>
            <a:ext cx="3837000" cy="4772416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pPr marL="114300" indent="0">
              <a:buNone/>
            </a:pPr>
            <a:endParaRPr lang="en-US" b="1" dirty="0"/>
          </a:p>
          <a:p>
            <a:r>
              <a:rPr lang="en-US" b="1" dirty="0"/>
              <a:t>User Age </a:t>
            </a:r>
            <a:r>
              <a:rPr lang="en-US" dirty="0"/>
              <a:t>– 13 years</a:t>
            </a:r>
          </a:p>
          <a:p>
            <a:endParaRPr lang="en-US" b="1" dirty="0"/>
          </a:p>
          <a:p>
            <a:pPr marL="114300" indent="0">
              <a:buNone/>
            </a:pPr>
            <a:r>
              <a:rPr lang="en-US" b="1" dirty="0"/>
              <a:t>Why Popular?</a:t>
            </a:r>
          </a:p>
          <a:p>
            <a:r>
              <a:rPr lang="en-US" dirty="0"/>
              <a:t>Can share pictures and videos</a:t>
            </a:r>
          </a:p>
          <a:p>
            <a:r>
              <a:rPr lang="en-US" dirty="0"/>
              <a:t>Can have Followers and Follow people including </a:t>
            </a:r>
            <a:r>
              <a:rPr lang="en-US" dirty="0" err="1"/>
              <a:t>Celebrites</a:t>
            </a:r>
            <a:r>
              <a:rPr lang="en-US" dirty="0"/>
              <a:t> </a:t>
            </a:r>
          </a:p>
          <a:p>
            <a:r>
              <a:rPr lang="en-US" dirty="0"/>
              <a:t>Can connect with friends</a:t>
            </a:r>
          </a:p>
          <a:p>
            <a:pPr marL="114300" indent="0">
              <a:buNone/>
            </a:pPr>
            <a:r>
              <a:rPr lang="en-US" b="1" dirty="0"/>
              <a:t>Risks</a:t>
            </a:r>
          </a:p>
          <a:p>
            <a:r>
              <a:rPr lang="en-US" dirty="0"/>
              <a:t>Addictive </a:t>
            </a:r>
          </a:p>
          <a:p>
            <a:r>
              <a:rPr lang="en-US" dirty="0"/>
              <a:t>Pressure to look perfect </a:t>
            </a:r>
          </a:p>
          <a:p>
            <a:r>
              <a:rPr lang="en-US" dirty="0" err="1"/>
              <a:t>Innapropriate</a:t>
            </a:r>
            <a:r>
              <a:rPr lang="en-US" dirty="0"/>
              <a:t> content and Ads</a:t>
            </a:r>
          </a:p>
          <a:p>
            <a:r>
              <a:rPr lang="en-US" dirty="0"/>
              <a:t>Stranger Danger</a:t>
            </a:r>
          </a:p>
          <a:p>
            <a:r>
              <a:rPr lang="en-US" dirty="0"/>
              <a:t>Data collection </a:t>
            </a:r>
          </a:p>
          <a:p>
            <a:r>
              <a:rPr lang="en-US" dirty="0"/>
              <a:t>Trolling</a:t>
            </a:r>
          </a:p>
          <a:p>
            <a:pPr marL="11430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6E225845-B7EB-5D43-B436-122E1DB37B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453163" y="2235898"/>
            <a:ext cx="1427824" cy="142782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25D524E-3287-B44D-B0F1-40A43E4ADDD0}"/>
              </a:ext>
            </a:extLst>
          </p:cNvPr>
          <p:cNvSpPr txBox="1"/>
          <p:nvPr/>
        </p:nvSpPr>
        <p:spPr>
          <a:xfrm>
            <a:off x="2000250" y="5269296"/>
            <a:ext cx="248406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373978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>
            <a:extLst>
              <a:ext uri="{FF2B5EF4-FFF2-40B4-BE49-F238E27FC236}">
                <a16:creationId xmlns:a16="http://schemas.microsoft.com/office/drawing/2014/main" id="{78A00599-DBA9-2E4B-B8AB-12A229F59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Privacy Settings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B147496-2408-D345-9645-E5BB73FF1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950" y="1188267"/>
            <a:ext cx="1917700" cy="38227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4D6DFBF-9526-F04E-A111-A258FA5D4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900" y="1188267"/>
            <a:ext cx="1917700" cy="3822700"/>
          </a:xfrm>
          <a:prstGeom prst="rect">
            <a:avLst/>
          </a:prstGeom>
        </p:spPr>
      </p:pic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F90F984A-FB93-9B46-8D2B-99139C1B1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3999900" cy="38227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7B7DF623-1335-C845-93B8-22820B882718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 dirty="0"/>
          </a:p>
          <a:p>
            <a:pPr marL="139700" indent="0">
              <a:buNone/>
            </a:pPr>
            <a:endParaRPr lang="en-GB" dirty="0"/>
          </a:p>
          <a:p>
            <a:endParaRPr lang="en-US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05DFDEC-11F7-2847-B9FF-CDD1C8819D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1188267"/>
            <a:ext cx="1917700" cy="38227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8E440ED-E71A-4441-93D4-D005EA13E9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2827" y="1188267"/>
            <a:ext cx="19177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3590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23BD146C-7144-284E-B4E1-3A4402D5B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Sensitive Content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4F222E-85B9-FF45-BEEA-81CFCCE9C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8268" y="1097395"/>
            <a:ext cx="5651500" cy="3759200"/>
          </a:xfrm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1971AC0-FBBC-B843-983F-6E1BE14A1B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914400"/>
            <a:ext cx="8520600" cy="3654475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2756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5696C-8B16-2D49-95C8-49CD11DA4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Sharing Comments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E367BF-9410-F346-B6C9-F00C579CB6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61E1C77-9A45-4B4E-9896-5BB722D31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0189" y="1152475"/>
            <a:ext cx="1917700" cy="38227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DE0058-65E5-1949-B09D-2F279C355808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A05F5C-932E-5B49-8127-3ECBBB14A7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305" y="1152475"/>
            <a:ext cx="1917700" cy="38227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1FFE34-3E4F-0348-BF1B-0ECD75A5F7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2400" y="1152475"/>
            <a:ext cx="1917700" cy="382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9763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6A195DB5-EB0B-F245-B56A-A500278851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3C280AF-9C2C-6A4E-9CE7-B77968C60F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D0E3B97A-4422-DC4E-9C42-19DBE4086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22068" y="1614375"/>
            <a:ext cx="2492599" cy="249259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A88E124-FDDF-194B-94F4-34E34BC53F58}"/>
              </a:ext>
            </a:extLst>
          </p:cNvPr>
          <p:cNvSpPr txBox="1"/>
          <p:nvPr/>
        </p:nvSpPr>
        <p:spPr>
          <a:xfrm>
            <a:off x="5838521" y="3700914"/>
            <a:ext cx="16256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28501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7B3B15-14E6-6547-B6DB-5D3396E61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Talk with your child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8600F-4DD5-A441-92B6-F48111632C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2517BD-DF1A-604B-AB4C-6254AB9FF8EE}"/>
              </a:ext>
            </a:extLst>
          </p:cNvPr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D92295-83E7-EF45-B053-CEE3FA93BB3E}"/>
              </a:ext>
            </a:extLst>
          </p:cNvPr>
          <p:cNvSpPr txBox="1"/>
          <p:nvPr/>
        </p:nvSpPr>
        <p:spPr>
          <a:xfrm>
            <a:off x="-1477926" y="5001036"/>
            <a:ext cx="631032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2" tooltip="https://safespace.qa/en/topic/5-tips-parents-prevent-cyberbullyin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3" tooltip="https://creativecommons.org/licenses/by-nc-nd/3.0/"/>
              </a:rPr>
              <a:t>CC BY-NC-ND</a:t>
            </a:r>
            <a:endParaRPr lang="en-US" sz="900"/>
          </a:p>
        </p:txBody>
      </p:sp>
      <p:pic>
        <p:nvPicPr>
          <p:cNvPr id="8" name="Picture 7" descr="A picture containing person&#10;&#10;Description automatically generated">
            <a:extLst>
              <a:ext uri="{FF2B5EF4-FFF2-40B4-BE49-F238E27FC236}">
                <a16:creationId xmlns:a16="http://schemas.microsoft.com/office/drawing/2014/main" id="{B84377DA-874D-2C47-9E72-DBC0B3D73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2"/>
              </a:ext>
            </a:extLst>
          </a:blip>
          <a:stretch>
            <a:fillRect/>
          </a:stretch>
        </p:blipFill>
        <p:spPr>
          <a:xfrm>
            <a:off x="-106325" y="1152475"/>
            <a:ext cx="4417926" cy="34163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448698C-A1B0-1D43-8E2E-4C6AA8BD266D}"/>
              </a:ext>
            </a:extLst>
          </p:cNvPr>
          <p:cNvSpPr txBox="1"/>
          <p:nvPr/>
        </p:nvSpPr>
        <p:spPr>
          <a:xfrm>
            <a:off x="-574159" y="4192961"/>
            <a:ext cx="452947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2" tooltip="https://safespace.qa/en/topic/5-tips-parents-prevent-cyberbullying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3" tooltip="https://creativecommons.org/licenses/by-nc-nd/3.0/"/>
              </a:rPr>
              <a:t>CC BY-NC-ND</a:t>
            </a:r>
            <a:endParaRPr lang="en-US" sz="900"/>
          </a:p>
        </p:txBody>
      </p:sp>
      <p:pic>
        <p:nvPicPr>
          <p:cNvPr id="11" name="Picture 10" descr="A picture containing person, child, little, outdoor&#10;&#10;Description automatically generated">
            <a:extLst>
              <a:ext uri="{FF2B5EF4-FFF2-40B4-BE49-F238E27FC236}">
                <a16:creationId xmlns:a16="http://schemas.microsoft.com/office/drawing/2014/main" id="{26929959-57EA-084B-99A3-E5F2971DA3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843189" y="1152475"/>
            <a:ext cx="3821081" cy="3416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2B64D37-1983-1D47-8D7D-592D52FE945F}"/>
              </a:ext>
            </a:extLst>
          </p:cNvPr>
          <p:cNvSpPr txBox="1"/>
          <p:nvPr/>
        </p:nvSpPr>
        <p:spPr>
          <a:xfrm>
            <a:off x="5078818" y="3556569"/>
            <a:ext cx="3065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6" tooltip="https://tscpl.org/parents/reading-helps-your-child-grow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7" tooltip="https://creativecommons.org/licenses/by-nc-sa/3.0/"/>
              </a:rPr>
              <a:t>CC BY-SA-NC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36140596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 dirty="0"/>
              <a:t>How to Keep them safe - some tips</a:t>
            </a:r>
            <a:endParaRPr dirty="0"/>
          </a:p>
        </p:txBody>
      </p:sp>
      <p:sp>
        <p:nvSpPr>
          <p:cNvPr id="136" name="Google Shape;136;p12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83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spcBef>
                <a:spcPts val="1600"/>
              </a:spcBef>
            </a:pPr>
            <a:r>
              <a:rPr lang="en" dirty="0"/>
              <a:t>Do they </a:t>
            </a:r>
            <a:r>
              <a:rPr lang="en" b="1" dirty="0"/>
              <a:t>need </a:t>
            </a:r>
            <a:r>
              <a:rPr lang="en" dirty="0"/>
              <a:t>to have a phone or a device?  </a:t>
            </a:r>
          </a:p>
          <a:p>
            <a:pPr>
              <a:spcBef>
                <a:spcPts val="1600"/>
              </a:spcBef>
            </a:pPr>
            <a:r>
              <a:rPr lang="en" dirty="0"/>
              <a:t>Link account with your account or get a monitoring APP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Be aware of the legal age for each platform.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Parental Controls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Passwords – update regularly 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Are you a friend or follower? </a:t>
            </a:r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Older Siblings 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How often are they on their phone or device? Set limits </a:t>
            </a:r>
            <a:endParaRPr dirty="0"/>
          </a:p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 dirty="0"/>
              <a:t>Are they on the internet during the night?  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800"/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3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3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Setting Rules and Boundaries:</a:t>
            </a:r>
            <a:endParaRPr/>
          </a:p>
        </p:txBody>
      </p:sp>
      <p:sp>
        <p:nvSpPr>
          <p:cNvPr id="149" name="Google Shape;149;p14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40426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 dirty="0"/>
          </a:p>
          <a:p>
            <a:pPr marL="457200" lvl="0" indent="-3810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No gadgets after a certain time.</a:t>
            </a:r>
            <a:endParaRPr sz="2400" dirty="0"/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No device time until homework is completed.</a:t>
            </a:r>
            <a:endParaRPr sz="2400" dirty="0"/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Set Time Limits </a:t>
            </a:r>
            <a:endParaRPr sz="2400" dirty="0"/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Do not use it as a reward for chores</a:t>
            </a:r>
            <a:endParaRPr sz="2400" dirty="0"/>
          </a:p>
          <a:p>
            <a:pPr marL="457200" lvl="0" indent="-3810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dirty="0"/>
              <a:t>'No gadget days or evenings’ - including you!!</a:t>
            </a:r>
            <a:endParaRPr sz="2400" dirty="0"/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C3A460DF-DAA0-F44A-880F-CFF10414B2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065318" y="3634893"/>
            <a:ext cx="1506682" cy="15066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16F1A-42C3-5042-BC10-6AD8EE1C3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A924B9-9E68-5F4D-91B2-80994A61C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15" name="Picture 14" descr="A picture containing icon&#10;&#10;Description automatically generated">
            <a:extLst>
              <a:ext uri="{FF2B5EF4-FFF2-40B4-BE49-F238E27FC236}">
                <a16:creationId xmlns:a16="http://schemas.microsoft.com/office/drawing/2014/main" id="{B7AE079E-8F3F-984B-90E7-5014300C7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61309" y="1233832"/>
            <a:ext cx="3626427" cy="293831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ECAAAE1-BDAA-3F41-9224-F3ECCCAF2D45}"/>
              </a:ext>
            </a:extLst>
          </p:cNvPr>
          <p:cNvSpPr txBox="1"/>
          <p:nvPr/>
        </p:nvSpPr>
        <p:spPr>
          <a:xfrm>
            <a:off x="2452255" y="4056734"/>
            <a:ext cx="293831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4581304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1289</TotalTime>
  <Words>1459</Words>
  <Application>Microsoft Office PowerPoint</Application>
  <PresentationFormat>On-screen Show (16:9)</PresentationFormat>
  <Paragraphs>192</Paragraphs>
  <Slides>31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Arial</vt:lpstr>
      <vt:lpstr>Simple Light</vt:lpstr>
      <vt:lpstr>Children’s Online Safety</vt:lpstr>
      <vt:lpstr>Purpose of Workshop</vt:lpstr>
      <vt:lpstr>What are the main Social Media Platforms?</vt:lpstr>
      <vt:lpstr> Why do children love Social Media?  </vt:lpstr>
      <vt:lpstr>How much are your children on the internet?  </vt:lpstr>
      <vt:lpstr>Internet Dangers:</vt:lpstr>
      <vt:lpstr>Messages from the Internet: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Instagram </vt:lpstr>
      <vt:lpstr>Privacy Settings </vt:lpstr>
      <vt:lpstr>Sensitive Content</vt:lpstr>
      <vt:lpstr>Sharing Comments</vt:lpstr>
      <vt:lpstr>PowerPoint Presentation</vt:lpstr>
      <vt:lpstr>Talk with your child </vt:lpstr>
      <vt:lpstr>How to Keep them safe - some tips</vt:lpstr>
      <vt:lpstr>Setting Rules and Boundaries: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and Social Media</dc:title>
  <dc:creator>Justine Callaghan</dc:creator>
  <cp:lastModifiedBy>Justine Callaghan</cp:lastModifiedBy>
  <cp:revision>35</cp:revision>
  <dcterms:modified xsi:type="dcterms:W3CDTF">2024-11-04T15:19:16Z</dcterms:modified>
</cp:coreProperties>
</file>