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tags/tag8.xml" ContentType="application/vnd.openxmlformats-officedocument.presentationml.tags+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49.xml" ContentType="application/vnd.openxmlformats-officedocument.presentationml.tags+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tags/tag38.xml" ContentType="application/vnd.openxmlformats-officedocument.presentationml.tags+xml"/>
  <Override PartName="/ppt/tags/tag56.xml" ContentType="application/vnd.openxmlformats-officedocument.presentationml.tags+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tags/tag16.xml" ContentType="application/vnd.openxmlformats-officedocument.presentationml.tags+xml"/>
  <Override PartName="/ppt/tags/tag27.xml" ContentType="application/vnd.openxmlformats-officedocument.presentationml.tags+xml"/>
  <Override PartName="/ppt/tags/tag45.xml" ContentType="application/vnd.openxmlformats-officedocument.presentationml.tags+xml"/>
  <Override PartName="/ppt/tags/tag34.xml" ContentType="application/vnd.openxmlformats-officedocument.presentationml.tags+xml"/>
  <Override PartName="/ppt/tags/tag52.xml" ContentType="application/vnd.openxmlformats-officedocument.presentationml.tags+xml"/>
  <Override PartName="/ppt/tags/tag12.xml" ContentType="application/vnd.openxmlformats-officedocument.presentationml.tags+xml"/>
  <Override PartName="/ppt/tags/tag23.xml" ContentType="application/vnd.openxmlformats-officedocument.presentationml.tags+xml"/>
  <Override PartName="/ppt/tags/tag41.xml" ContentType="application/vnd.openxmlformats-officedocument.presentationml.tag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21.xml" ContentType="application/vnd.openxmlformats-officedocument.presentationml.tags+xml"/>
  <Override PartName="/ppt/tags/tag30.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Override PartName="/ppt/tags/tag39.xml" ContentType="application/vnd.openxmlformats-officedocument.presentationml.tags+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tags/tag19.xml" ContentType="application/vnd.openxmlformats-officedocument.presentationml.tags+xml"/>
  <Override PartName="/ppt/tags/tag28.xml" ContentType="application/vnd.openxmlformats-officedocument.presentationml.tags+xml"/>
  <Override PartName="/ppt/tags/tag37.xml" ContentType="application/vnd.openxmlformats-officedocument.presentationml.tags+xml"/>
  <Override PartName="/ppt/tags/tag48.xml" ContentType="application/vnd.openxmlformats-officedocument.presentationml.tags+xml"/>
  <Override PartName="/ppt/tags/tag57.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tags/tag17.xml" ContentType="application/vnd.openxmlformats-officedocument.presentationml.tags+xml"/>
  <Override PartName="/ppt/tags/tag26.xml" ContentType="application/vnd.openxmlformats-officedocument.presentationml.tags+xml"/>
  <Override PartName="/ppt/tags/tag35.xml" ContentType="application/vnd.openxmlformats-officedocument.presentationml.tags+xml"/>
  <Override PartName="/ppt/tags/tag46.xml" ContentType="application/vnd.openxmlformats-officedocument.presentationml.tags+xml"/>
  <Override PartName="/ppt/tags/tag55.xml" ContentType="application/vnd.openxmlformats-officedocument.presentationml.tags+xml"/>
  <Override PartName="/ppt/slideLayouts/slideLayout10.xml" ContentType="application/vnd.openxmlformats-officedocument.presentationml.slideLayout+xml"/>
  <Override PartName="/ppt/tags/tag15.xml" ContentType="application/vnd.openxmlformats-officedocument.presentationml.tags+xml"/>
  <Override PartName="/ppt/tags/tag24.xml" ContentType="application/vnd.openxmlformats-officedocument.presentationml.tags+xml"/>
  <Override PartName="/ppt/tags/tag33.xml" ContentType="application/vnd.openxmlformats-officedocument.presentationml.tags+xml"/>
  <Override PartName="/ppt/tags/tag44.xml" ContentType="application/vnd.openxmlformats-officedocument.presentationml.tags+xml"/>
  <Override PartName="/ppt/tags/tag53.xml" ContentType="application/vnd.openxmlformats-officedocument.presentationml.tags+xml"/>
  <Override PartName="/ppt/tags/tag13.xml" ContentType="application/vnd.openxmlformats-officedocument.presentationml.tags+xml"/>
  <Override PartName="/ppt/tags/tag22.xml" ContentType="application/vnd.openxmlformats-officedocument.presentationml.tags+xml"/>
  <Override PartName="/ppt/tags/tag31.xml" ContentType="application/vnd.openxmlformats-officedocument.presentationml.tags+xml"/>
  <Override PartName="/ppt/tags/tag40.xml" ContentType="application/vnd.openxmlformats-officedocument.presentationml.tags+xml"/>
  <Override PartName="/ppt/tags/tag42.xml" ContentType="application/vnd.openxmlformats-officedocument.presentationml.tags+xml"/>
  <Override PartName="/ppt/tags/tag51.xml" ContentType="application/vnd.openxmlformats-officedocument.presentationml.tags+xml"/>
  <Override PartName="/ppt/slides/slide8.xml" ContentType="application/vnd.openxmlformats-officedocument.presentationml.slide+xml"/>
  <Override PartName="/ppt/slides/slide49.xml" ContentType="application/vnd.openxmlformats-officedocument.presentationml.slide+xml"/>
  <Override PartName="/ppt/tags/tag11.xml" ContentType="application/vnd.openxmlformats-officedocument.presentationml.tags+xml"/>
  <Override PartName="/ppt/tags/tag20.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tags/tag2.xml" ContentType="application/vnd.openxmlformats-officedocument.presentationml.tags+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tags/tag29.xml" ContentType="application/vnd.openxmlformats-officedocument.presentationml.tags+xml"/>
  <Override PartName="/ppt/tags/tag47.xml" ContentType="application/vnd.openxmlformats-officedocument.presentationml.tags+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tags/tag18.xml" ContentType="application/vnd.openxmlformats-officedocument.presentationml.tags+xml"/>
  <Override PartName="/ppt/tags/tag36.xml" ContentType="application/vnd.openxmlformats-officedocument.presentationml.tags+xml"/>
  <Override PartName="/ppt/tags/tag54.xml" ContentType="application/vnd.openxmlformats-officedocument.presentationml.tags+xml"/>
  <Override PartName="/ppt/tags/tag14.xml" ContentType="application/vnd.openxmlformats-officedocument.presentationml.tags+xml"/>
  <Override PartName="/ppt/tags/tag25.xml" ContentType="application/vnd.openxmlformats-officedocument.presentationml.tags+xml"/>
  <Override PartName="/ppt/tags/tag43.xml" ContentType="application/vnd.openxmlformats-officedocument.presentationml.tags+xml"/>
  <Override PartName="/ppt/tags/tag32.xml" ContentType="application/vnd.openxmlformats-officedocument.presentationml.tags+xml"/>
  <Override PartName="/ppt/tags/tag50.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436" r:id="rId2"/>
    <p:sldId id="274" r:id="rId3"/>
    <p:sldId id="287" r:id="rId4"/>
    <p:sldId id="286" r:id="rId5"/>
    <p:sldId id="285" r:id="rId6"/>
    <p:sldId id="284" r:id="rId7"/>
    <p:sldId id="283" r:id="rId8"/>
    <p:sldId id="282" r:id="rId9"/>
    <p:sldId id="281" r:id="rId10"/>
    <p:sldId id="280" r:id="rId11"/>
    <p:sldId id="279" r:id="rId12"/>
    <p:sldId id="278" r:id="rId13"/>
    <p:sldId id="277" r:id="rId14"/>
    <p:sldId id="276" r:id="rId15"/>
    <p:sldId id="275" r:id="rId16"/>
    <p:sldId id="273" r:id="rId17"/>
    <p:sldId id="272" r:id="rId18"/>
    <p:sldId id="271" r:id="rId19"/>
    <p:sldId id="270" r:id="rId20"/>
    <p:sldId id="269" r:id="rId21"/>
    <p:sldId id="268" r:id="rId22"/>
    <p:sldId id="267" r:id="rId23"/>
    <p:sldId id="266" r:id="rId24"/>
    <p:sldId id="265" r:id="rId25"/>
    <p:sldId id="264" r:id="rId26"/>
    <p:sldId id="263" r:id="rId27"/>
    <p:sldId id="262" r:id="rId28"/>
    <p:sldId id="261" r:id="rId29"/>
    <p:sldId id="257" r:id="rId30"/>
    <p:sldId id="258" r:id="rId31"/>
    <p:sldId id="260" r:id="rId32"/>
    <p:sldId id="259"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560" autoAdjust="0"/>
    <p:restoredTop sz="94660"/>
  </p:normalViewPr>
  <p:slideViewPr>
    <p:cSldViewPr>
      <p:cViewPr varScale="1">
        <p:scale>
          <a:sx n="88" d="100"/>
          <a:sy n="88" d="100"/>
        </p:scale>
        <p:origin x="-102" y="-42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FE5594D-02D2-4DB9-BFE2-5A14EFD9680F}" type="datetimeFigureOut">
              <a:rPr lang="en-GB" smtClean="0"/>
              <a:pPr/>
              <a:t>06/01/2012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700512-9091-4474-8463-28E40D387B0C}"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FE5594D-02D2-4DB9-BFE2-5A14EFD9680F}" type="datetimeFigureOut">
              <a:rPr lang="en-GB" smtClean="0"/>
              <a:pPr/>
              <a:t>06/01/2012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700512-9091-4474-8463-28E40D387B0C}"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FE5594D-02D2-4DB9-BFE2-5A14EFD9680F}" type="datetimeFigureOut">
              <a:rPr lang="en-GB" smtClean="0"/>
              <a:pPr/>
              <a:t>06/01/2012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700512-9091-4474-8463-28E40D387B0C}"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FE5594D-02D2-4DB9-BFE2-5A14EFD9680F}" type="datetimeFigureOut">
              <a:rPr lang="en-GB" smtClean="0"/>
              <a:pPr/>
              <a:t>06/01/2012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700512-9091-4474-8463-28E40D387B0C}"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E5594D-02D2-4DB9-BFE2-5A14EFD9680F}" type="datetimeFigureOut">
              <a:rPr lang="en-GB" smtClean="0"/>
              <a:pPr/>
              <a:t>06/01/2012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4700512-9091-4474-8463-28E40D387B0C}"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FE5594D-02D2-4DB9-BFE2-5A14EFD9680F}" type="datetimeFigureOut">
              <a:rPr lang="en-GB" smtClean="0"/>
              <a:pPr/>
              <a:t>06/01/2012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4700512-9091-4474-8463-28E40D387B0C}"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FE5594D-02D2-4DB9-BFE2-5A14EFD9680F}" type="datetimeFigureOut">
              <a:rPr lang="en-GB" smtClean="0"/>
              <a:pPr/>
              <a:t>06/01/2012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4700512-9091-4474-8463-28E40D387B0C}"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FE5594D-02D2-4DB9-BFE2-5A14EFD9680F}" type="datetimeFigureOut">
              <a:rPr lang="en-GB" smtClean="0"/>
              <a:pPr/>
              <a:t>06/01/2012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4700512-9091-4474-8463-28E40D387B0C}"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E5594D-02D2-4DB9-BFE2-5A14EFD9680F}" type="datetimeFigureOut">
              <a:rPr lang="en-GB" smtClean="0"/>
              <a:pPr/>
              <a:t>06/01/2012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4700512-9091-4474-8463-28E40D387B0C}"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E5594D-02D2-4DB9-BFE2-5A14EFD9680F}" type="datetimeFigureOut">
              <a:rPr lang="en-GB" smtClean="0"/>
              <a:pPr/>
              <a:t>06/01/2012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4700512-9091-4474-8463-28E40D387B0C}"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E5594D-02D2-4DB9-BFE2-5A14EFD9680F}" type="datetimeFigureOut">
              <a:rPr lang="en-GB" smtClean="0"/>
              <a:pPr/>
              <a:t>06/01/2012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4700512-9091-4474-8463-28E40D387B0C}"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E5594D-02D2-4DB9-BFE2-5A14EFD9680F}" type="datetimeFigureOut">
              <a:rPr lang="en-GB" smtClean="0"/>
              <a:pPr/>
              <a:t>06/01/2012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700512-9091-4474-8463-28E40D387B0C}"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1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1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13.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14.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15.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16.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17.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18.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19.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20.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21.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2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23.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24.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25.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26.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27.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28.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29.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30.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31.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32.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33.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34.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35.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36.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37.xm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38.xm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39.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40.xml"/></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41.xml"/></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42.xml"/></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43.xml"/></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44.xml"/></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45.xml"/></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46.xml"/></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47.xml"/></Relationships>
</file>

<file path=ppt/slides/_rels/slide4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48.xml"/></Relationships>
</file>

<file path=ppt/slides/_rels/slide4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49.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5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50.xml"/></Relationships>
</file>

<file path=ppt/slides/_rels/slide5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51.xml"/></Relationships>
</file>

<file path=ppt/slides/_rels/slide5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52.xml"/></Relationships>
</file>

<file path=ppt/slides/_rels/slide5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53.xml"/></Relationships>
</file>

<file path=ppt/slides/_rels/slide5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54.xml"/></Relationships>
</file>

<file path=ppt/slides/_rels/slide5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55.xml"/></Relationships>
</file>

<file path=ppt/slides/_rels/slide5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56.xml"/></Relationships>
</file>

<file path=ppt/slides/_rels/slide5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5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6000" b="-6000"/>
          </a:stretch>
        </a:blipFill>
        <a:effectLst/>
      </p:bgPr>
    </p:bg>
    <p:spTree>
      <p:nvGrpSpPr>
        <p:cNvPr id="1" name=""/>
        <p:cNvGrpSpPr/>
        <p:nvPr/>
      </p:nvGrpSpPr>
      <p:grpSpPr>
        <a:xfrm>
          <a:off x="0" y="0"/>
          <a:ext cx="0" cy="0"/>
          <a:chOff x="0" y="0"/>
          <a:chExt cx="0" cy="0"/>
        </a:xfrm>
      </p:grpSpPr>
      <p:sp>
        <p:nvSpPr>
          <p:cNvPr id="2" name="TextBox 1"/>
          <p:cNvSpPr txBox="1"/>
          <p:nvPr/>
        </p:nvSpPr>
        <p:spPr>
          <a:xfrm>
            <a:off x="611560" y="1412776"/>
            <a:ext cx="7632848" cy="3693319"/>
          </a:xfrm>
          <a:prstGeom prst="rect">
            <a:avLst/>
          </a:prstGeom>
          <a:noFill/>
        </p:spPr>
        <p:txBody>
          <a:bodyPr wrap="square" rtlCol="0">
            <a:spAutoFit/>
          </a:bodyPr>
          <a:lstStyle/>
          <a:p>
            <a:r>
              <a:rPr lang="en-GB" dirty="0" smtClean="0">
                <a:solidFill>
                  <a:schemeClr val="bg1"/>
                </a:solidFill>
              </a:rPr>
              <a:t>#1  Which one would you read?</a:t>
            </a:r>
          </a:p>
          <a:p>
            <a:endParaRPr lang="en-GB" dirty="0">
              <a:solidFill>
                <a:schemeClr val="bg1"/>
              </a:solidFill>
            </a:endParaRPr>
          </a:p>
          <a:p>
            <a:r>
              <a:rPr lang="en-GB" i="1" dirty="0" smtClean="0">
                <a:solidFill>
                  <a:schemeClr val="bg1"/>
                </a:solidFill>
              </a:rPr>
              <a:t>Reluctantly, Skater picked up the unwanted package...</a:t>
            </a:r>
          </a:p>
          <a:p>
            <a:endParaRPr lang="en-GB" dirty="0">
              <a:solidFill>
                <a:schemeClr val="bg1"/>
              </a:solidFill>
            </a:endParaRPr>
          </a:p>
          <a:p>
            <a:r>
              <a:rPr lang="en-GB" dirty="0" err="1" smtClean="0">
                <a:solidFill>
                  <a:schemeClr val="bg1"/>
                </a:solidFill>
              </a:rPr>
              <a:t>Flightsend</a:t>
            </a:r>
            <a:r>
              <a:rPr lang="en-GB" dirty="0" smtClean="0">
                <a:solidFill>
                  <a:schemeClr val="bg1"/>
                </a:solidFill>
              </a:rPr>
              <a:t> arrived on their doormat, in an envelope from the estate agent...</a:t>
            </a:r>
          </a:p>
          <a:p>
            <a:endParaRPr lang="en-GB" dirty="0">
              <a:solidFill>
                <a:schemeClr val="bg1"/>
              </a:solidFill>
            </a:endParaRPr>
          </a:p>
          <a:p>
            <a:r>
              <a:rPr lang="en-GB" i="1" dirty="0" smtClean="0">
                <a:solidFill>
                  <a:schemeClr val="bg1"/>
                </a:solidFill>
              </a:rPr>
              <a:t>That morning after he discovered the tiger, Rob went and stood under the </a:t>
            </a:r>
            <a:r>
              <a:rPr lang="en-GB" i="1" dirty="0" err="1" smtClean="0">
                <a:solidFill>
                  <a:schemeClr val="bg1"/>
                </a:solidFill>
              </a:rPr>
              <a:t>Kentuck</a:t>
            </a:r>
            <a:r>
              <a:rPr lang="en-GB" i="1" dirty="0" smtClean="0">
                <a:solidFill>
                  <a:schemeClr val="bg1"/>
                </a:solidFill>
              </a:rPr>
              <a:t> y Star Motel sign and waited for the school bus just like it was any other day.</a:t>
            </a:r>
          </a:p>
          <a:p>
            <a:endParaRPr lang="en-GB" dirty="0">
              <a:solidFill>
                <a:schemeClr val="bg1"/>
              </a:solidFill>
            </a:endParaRPr>
          </a:p>
          <a:p>
            <a:r>
              <a:rPr lang="en-GB" dirty="0" smtClean="0">
                <a:solidFill>
                  <a:schemeClr val="bg1"/>
                </a:solidFill>
              </a:rPr>
              <a:t>His name was Toy Jubilee and he was the largest person that I had ever met. My Grandfather warned me not to hang around with Toy but that made it even more tempting </a:t>
            </a:r>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6000" b="-6000"/>
          </a:stretch>
        </a:blipFill>
        <a:effectLst/>
      </p:bgPr>
    </p:bg>
    <p:spTree>
      <p:nvGrpSpPr>
        <p:cNvPr id="1" name=""/>
        <p:cNvGrpSpPr/>
        <p:nvPr/>
      </p:nvGrpSpPr>
      <p:grpSpPr>
        <a:xfrm>
          <a:off x="0" y="0"/>
          <a:ext cx="0" cy="0"/>
          <a:chOff x="0" y="0"/>
          <a:chExt cx="0" cy="0"/>
        </a:xfrm>
      </p:grpSpPr>
      <p:sp>
        <p:nvSpPr>
          <p:cNvPr id="3" name="TextBox 2"/>
          <p:cNvSpPr txBox="1"/>
          <p:nvPr/>
        </p:nvSpPr>
        <p:spPr>
          <a:xfrm>
            <a:off x="611560" y="1412776"/>
            <a:ext cx="7632848" cy="4247317"/>
          </a:xfrm>
          <a:prstGeom prst="rect">
            <a:avLst/>
          </a:prstGeom>
          <a:noFill/>
        </p:spPr>
        <p:txBody>
          <a:bodyPr wrap="square" rtlCol="0">
            <a:spAutoFit/>
          </a:bodyPr>
          <a:lstStyle/>
          <a:p>
            <a:r>
              <a:rPr lang="en-GB" dirty="0" smtClean="0">
                <a:solidFill>
                  <a:schemeClr val="bg1"/>
                </a:solidFill>
              </a:rPr>
              <a:t>#10  Make sense of the ‘unmake-a-sensible’</a:t>
            </a:r>
          </a:p>
          <a:p>
            <a:endParaRPr lang="en-GB" dirty="0">
              <a:solidFill>
                <a:schemeClr val="bg1"/>
              </a:solidFill>
            </a:endParaRPr>
          </a:p>
          <a:p>
            <a:r>
              <a:rPr lang="en-GB" dirty="0" smtClean="0">
                <a:solidFill>
                  <a:schemeClr val="bg1"/>
                </a:solidFill>
              </a:rPr>
              <a:t>Here are four nouns and four verbs. Choose one of each and then a make a sentence that is equally creative and silly. An example has been done for you.</a:t>
            </a:r>
          </a:p>
          <a:p>
            <a:endParaRPr lang="en-GB" dirty="0">
              <a:solidFill>
                <a:schemeClr val="bg1"/>
              </a:solidFill>
            </a:endParaRPr>
          </a:p>
          <a:p>
            <a:r>
              <a:rPr lang="en-US" dirty="0" smtClean="0"/>
              <a:t>		engine</a:t>
            </a:r>
          </a:p>
          <a:p>
            <a:r>
              <a:rPr lang="en-US" dirty="0" smtClean="0"/>
              <a:t>		ruler</a:t>
            </a:r>
          </a:p>
          <a:p>
            <a:r>
              <a:rPr lang="en-US" dirty="0" smtClean="0"/>
              <a:t>		pencil</a:t>
            </a:r>
          </a:p>
          <a:p>
            <a:r>
              <a:rPr lang="en-US" dirty="0" smtClean="0"/>
              <a:t>		tree</a:t>
            </a:r>
          </a:p>
          <a:p>
            <a:endParaRPr lang="en-US" dirty="0"/>
          </a:p>
          <a:p>
            <a:r>
              <a:rPr lang="en-US" dirty="0" smtClean="0">
                <a:solidFill>
                  <a:schemeClr val="bg1"/>
                </a:solidFill>
              </a:rPr>
              <a:t>The </a:t>
            </a:r>
            <a:r>
              <a:rPr lang="en-US" dirty="0">
                <a:solidFill>
                  <a:schemeClr val="bg1"/>
                </a:solidFill>
              </a:rPr>
              <a:t>engine sipped from a cup of silences.</a:t>
            </a:r>
            <a:br>
              <a:rPr lang="en-US" dirty="0">
                <a:solidFill>
                  <a:schemeClr val="bg1"/>
                </a:solidFill>
              </a:rPr>
            </a:br>
            <a:r>
              <a:rPr lang="en-US" dirty="0">
                <a:solidFill>
                  <a:schemeClr val="bg1"/>
                </a:solidFill>
              </a:rPr>
              <a:t>The ruler stole a tongue of ideas. </a:t>
            </a:r>
            <a:endParaRPr lang="en-US" dirty="0" smtClean="0">
              <a:solidFill>
                <a:schemeClr val="bg1"/>
              </a:solidFill>
            </a:endParaRPr>
          </a:p>
          <a:p>
            <a:r>
              <a:rPr lang="en-US" dirty="0" smtClean="0">
                <a:solidFill>
                  <a:schemeClr val="bg1"/>
                </a:solidFill>
              </a:rPr>
              <a:t>The </a:t>
            </a:r>
            <a:r>
              <a:rPr lang="en-US" dirty="0">
                <a:solidFill>
                  <a:schemeClr val="bg1"/>
                </a:solidFill>
              </a:rPr>
              <a:t>pencil rushed down the stairs and into the garden. </a:t>
            </a:r>
            <a:endParaRPr lang="en-GB" dirty="0">
              <a:solidFill>
                <a:schemeClr val="bg1"/>
              </a:solidFill>
            </a:endParaRPr>
          </a:p>
          <a:p>
            <a:endParaRPr lang="en-GB" dirty="0" smtClean="0">
              <a:solidFill>
                <a:schemeClr val="bg1"/>
              </a:solidFill>
            </a:endParaRPr>
          </a:p>
          <a:p>
            <a:endParaRPr lang="en-GB" dirty="0">
              <a:solidFill>
                <a:schemeClr val="bg1"/>
              </a:solidFill>
            </a:endParaRPr>
          </a:p>
        </p:txBody>
      </p:sp>
      <p:sp>
        <p:nvSpPr>
          <p:cNvPr id="4" name="TextBox 3"/>
          <p:cNvSpPr txBox="1"/>
          <p:nvPr/>
        </p:nvSpPr>
        <p:spPr>
          <a:xfrm>
            <a:off x="4355976" y="2780928"/>
            <a:ext cx="1296144" cy="1200329"/>
          </a:xfrm>
          <a:prstGeom prst="rect">
            <a:avLst/>
          </a:prstGeom>
          <a:noFill/>
        </p:spPr>
        <p:txBody>
          <a:bodyPr wrap="square" rtlCol="0">
            <a:spAutoFit/>
          </a:bodyPr>
          <a:lstStyle/>
          <a:p>
            <a:r>
              <a:rPr lang="en-US" dirty="0" smtClean="0"/>
              <a:t>sipped stole rushed wished</a:t>
            </a:r>
            <a:endParaRPr lang="en-GB" dirty="0"/>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6000" b="-6000"/>
          </a:stretch>
        </a:blipFill>
        <a:effectLst/>
      </p:bgPr>
    </p:bg>
    <p:spTree>
      <p:nvGrpSpPr>
        <p:cNvPr id="1" name=""/>
        <p:cNvGrpSpPr/>
        <p:nvPr/>
      </p:nvGrpSpPr>
      <p:grpSpPr>
        <a:xfrm>
          <a:off x="0" y="0"/>
          <a:ext cx="0" cy="0"/>
          <a:chOff x="0" y="0"/>
          <a:chExt cx="0" cy="0"/>
        </a:xfrm>
      </p:grpSpPr>
      <p:sp>
        <p:nvSpPr>
          <p:cNvPr id="2" name="TextBox 1"/>
          <p:cNvSpPr txBox="1"/>
          <p:nvPr/>
        </p:nvSpPr>
        <p:spPr>
          <a:xfrm>
            <a:off x="611560" y="1412776"/>
            <a:ext cx="7632848" cy="4216539"/>
          </a:xfrm>
          <a:prstGeom prst="rect">
            <a:avLst/>
          </a:prstGeom>
          <a:noFill/>
        </p:spPr>
        <p:txBody>
          <a:bodyPr wrap="square" rtlCol="0">
            <a:spAutoFit/>
          </a:bodyPr>
          <a:lstStyle/>
          <a:p>
            <a:r>
              <a:rPr lang="en-GB" dirty="0" smtClean="0">
                <a:solidFill>
                  <a:schemeClr val="bg1"/>
                </a:solidFill>
              </a:rPr>
              <a:t>#11  Connect It!</a:t>
            </a:r>
          </a:p>
          <a:p>
            <a:endParaRPr lang="en-GB" dirty="0">
              <a:solidFill>
                <a:schemeClr val="bg1"/>
              </a:solidFill>
            </a:endParaRPr>
          </a:p>
          <a:p>
            <a:r>
              <a:rPr lang="en-GB" sz="2800" dirty="0" smtClean="0">
                <a:solidFill>
                  <a:schemeClr val="bg1"/>
                </a:solidFill>
              </a:rPr>
              <a:t>Look at the two sentences. Can you connect them together with powerful connectives? Do you need to change the words to make the sentences more powerful?</a:t>
            </a:r>
          </a:p>
          <a:p>
            <a:endParaRPr lang="en-GB" sz="2800" dirty="0">
              <a:solidFill>
                <a:schemeClr val="bg1"/>
              </a:solidFill>
            </a:endParaRPr>
          </a:p>
          <a:p>
            <a:pPr algn="ctr"/>
            <a:r>
              <a:rPr lang="en-US" sz="2800" dirty="0">
                <a:solidFill>
                  <a:srgbClr val="FFFF00"/>
                </a:solidFill>
              </a:rPr>
              <a:t>The camel ate the cake</a:t>
            </a:r>
            <a:br>
              <a:rPr lang="en-US" sz="2800" dirty="0">
                <a:solidFill>
                  <a:srgbClr val="FFFF00"/>
                </a:solidFill>
              </a:rPr>
            </a:br>
            <a:r>
              <a:rPr lang="en-US" sz="2800" dirty="0">
                <a:solidFill>
                  <a:srgbClr val="FFFF00"/>
                </a:solidFill>
              </a:rPr>
              <a:t>The cake was full of dates. </a:t>
            </a:r>
            <a:endParaRPr lang="en-GB" sz="2800" dirty="0">
              <a:solidFill>
                <a:srgbClr val="FFFF00"/>
              </a:solidFill>
            </a:endParaRPr>
          </a:p>
          <a:p>
            <a:endParaRPr lang="en-GB" dirty="0" smtClean="0">
              <a:solidFill>
                <a:schemeClr val="bg1"/>
              </a:solidFill>
            </a:endParaRPr>
          </a:p>
          <a:p>
            <a:endParaRPr lang="en-GB" dirty="0">
              <a:solidFill>
                <a:schemeClr val="bg1"/>
              </a:solidFill>
            </a:endParaRPr>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6000" b="-6000"/>
          </a:stretch>
        </a:blipFill>
        <a:effectLst/>
      </p:bgPr>
    </p:bg>
    <p:spTree>
      <p:nvGrpSpPr>
        <p:cNvPr id="1" name=""/>
        <p:cNvGrpSpPr/>
        <p:nvPr/>
      </p:nvGrpSpPr>
      <p:grpSpPr>
        <a:xfrm>
          <a:off x="0" y="0"/>
          <a:ext cx="0" cy="0"/>
          <a:chOff x="0" y="0"/>
          <a:chExt cx="0" cy="0"/>
        </a:xfrm>
      </p:grpSpPr>
      <p:sp>
        <p:nvSpPr>
          <p:cNvPr id="2" name="TextBox 1"/>
          <p:cNvSpPr txBox="1"/>
          <p:nvPr/>
        </p:nvSpPr>
        <p:spPr>
          <a:xfrm>
            <a:off x="611560" y="1412776"/>
            <a:ext cx="7632848" cy="3970318"/>
          </a:xfrm>
          <a:prstGeom prst="rect">
            <a:avLst/>
          </a:prstGeom>
          <a:noFill/>
        </p:spPr>
        <p:txBody>
          <a:bodyPr wrap="square" rtlCol="0">
            <a:spAutoFit/>
          </a:bodyPr>
          <a:lstStyle/>
          <a:p>
            <a:r>
              <a:rPr lang="en-GB" dirty="0" smtClean="0">
                <a:solidFill>
                  <a:schemeClr val="bg1"/>
                </a:solidFill>
              </a:rPr>
              <a:t>#12  Alliterate an awesome array of amazing animals! Read my example...</a:t>
            </a:r>
          </a:p>
          <a:p>
            <a:endParaRPr lang="en-GB" dirty="0">
              <a:solidFill>
                <a:schemeClr val="bg1"/>
              </a:solidFill>
            </a:endParaRPr>
          </a:p>
          <a:p>
            <a:pPr algn="ctr"/>
            <a:r>
              <a:rPr lang="en-US" sz="3600" dirty="0" smtClean="0">
                <a:solidFill>
                  <a:srgbClr val="FFFF00"/>
                </a:solidFill>
              </a:rPr>
              <a:t>The </a:t>
            </a:r>
            <a:r>
              <a:rPr lang="en-US" sz="3600" dirty="0">
                <a:solidFill>
                  <a:srgbClr val="FFFF00"/>
                </a:solidFill>
              </a:rPr>
              <a:t>tiny tiger tickled the terrified terrapin's two toes with torn tinsel</a:t>
            </a:r>
            <a:r>
              <a:rPr lang="en-US" sz="3600" dirty="0" smtClean="0">
                <a:solidFill>
                  <a:srgbClr val="FFFF00"/>
                </a:solidFill>
              </a:rPr>
              <a:t>.</a:t>
            </a:r>
          </a:p>
          <a:p>
            <a:pPr algn="ctr"/>
            <a:endParaRPr lang="en-US" sz="3600" dirty="0" smtClean="0">
              <a:solidFill>
                <a:srgbClr val="FFFF00"/>
              </a:solidFill>
            </a:endParaRPr>
          </a:p>
          <a:p>
            <a:r>
              <a:rPr lang="en-US" sz="3600" dirty="0" smtClean="0">
                <a:solidFill>
                  <a:srgbClr val="FFFF00"/>
                </a:solidFill>
              </a:rPr>
              <a:t>antelope</a:t>
            </a:r>
            <a:r>
              <a:rPr lang="en-US" sz="3600" dirty="0">
                <a:solidFill>
                  <a:srgbClr val="FFFF00"/>
                </a:solidFill>
              </a:rPr>
              <a:t> </a:t>
            </a:r>
            <a:r>
              <a:rPr lang="en-US" sz="3600" dirty="0" smtClean="0">
                <a:solidFill>
                  <a:srgbClr val="FFFF00"/>
                </a:solidFill>
              </a:rPr>
              <a:t>      spider</a:t>
            </a:r>
            <a:r>
              <a:rPr lang="en-US" sz="3600" dirty="0">
                <a:solidFill>
                  <a:srgbClr val="FFFF00"/>
                </a:solidFill>
              </a:rPr>
              <a:t> </a:t>
            </a:r>
            <a:r>
              <a:rPr lang="en-US" sz="3600" dirty="0" smtClean="0">
                <a:solidFill>
                  <a:srgbClr val="FFFF00"/>
                </a:solidFill>
              </a:rPr>
              <a:t>      kangaroo</a:t>
            </a:r>
          </a:p>
          <a:p>
            <a:r>
              <a:rPr lang="en-US" sz="3600" dirty="0">
                <a:solidFill>
                  <a:srgbClr val="FFFF00"/>
                </a:solidFill>
              </a:rPr>
              <a:t>b</a:t>
            </a:r>
            <a:r>
              <a:rPr lang="en-US" sz="3600" dirty="0" smtClean="0">
                <a:solidFill>
                  <a:srgbClr val="FFFF00"/>
                </a:solidFill>
              </a:rPr>
              <a:t>aboon       donkey       fish</a:t>
            </a:r>
            <a:endParaRPr lang="en-GB" dirty="0">
              <a:solidFill>
                <a:schemeClr val="bg1"/>
              </a:solidFill>
            </a:endParaRPr>
          </a:p>
          <a:p>
            <a:endParaRPr lang="en-GB" dirty="0" smtClean="0">
              <a:solidFill>
                <a:schemeClr val="bg1"/>
              </a:solidFill>
            </a:endParaRPr>
          </a:p>
          <a:p>
            <a:endParaRPr lang="en-GB" dirty="0">
              <a:solidFill>
                <a:schemeClr val="bg1"/>
              </a:solidFill>
            </a:endParaRPr>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6000" b="-6000"/>
          </a:stretch>
        </a:blipFill>
        <a:effectLst/>
      </p:bgPr>
    </p:bg>
    <p:spTree>
      <p:nvGrpSpPr>
        <p:cNvPr id="1" name=""/>
        <p:cNvGrpSpPr/>
        <p:nvPr/>
      </p:nvGrpSpPr>
      <p:grpSpPr>
        <a:xfrm>
          <a:off x="0" y="0"/>
          <a:ext cx="0" cy="0"/>
          <a:chOff x="0" y="0"/>
          <a:chExt cx="0" cy="0"/>
        </a:xfrm>
      </p:grpSpPr>
      <p:sp>
        <p:nvSpPr>
          <p:cNvPr id="2" name="TextBox 1"/>
          <p:cNvSpPr txBox="1"/>
          <p:nvPr/>
        </p:nvSpPr>
        <p:spPr>
          <a:xfrm>
            <a:off x="611560" y="1412776"/>
            <a:ext cx="7632848" cy="2308324"/>
          </a:xfrm>
          <a:prstGeom prst="rect">
            <a:avLst/>
          </a:prstGeom>
          <a:noFill/>
        </p:spPr>
        <p:txBody>
          <a:bodyPr wrap="square" rtlCol="0">
            <a:spAutoFit/>
          </a:bodyPr>
          <a:lstStyle/>
          <a:p>
            <a:r>
              <a:rPr lang="en-GB" dirty="0" smtClean="0">
                <a:solidFill>
                  <a:schemeClr val="bg1"/>
                </a:solidFill>
              </a:rPr>
              <a:t>#13  Can you make this sentence better?</a:t>
            </a:r>
          </a:p>
          <a:p>
            <a:endParaRPr lang="en-GB" dirty="0">
              <a:solidFill>
                <a:schemeClr val="bg1"/>
              </a:solidFill>
            </a:endParaRPr>
          </a:p>
          <a:p>
            <a:r>
              <a:rPr lang="en-GB" sz="5400" i="1" dirty="0" smtClean="0">
                <a:solidFill>
                  <a:schemeClr val="bg1"/>
                </a:solidFill>
              </a:rPr>
              <a:t>The dog came along the road</a:t>
            </a:r>
            <a:endParaRPr lang="en-GB" sz="5400" dirty="0" smtClean="0">
              <a:solidFill>
                <a:schemeClr val="bg1"/>
              </a:solidFill>
            </a:endParaRPr>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6000" b="-6000"/>
          </a:stretch>
        </a:blipFill>
        <a:effectLst/>
      </p:bgPr>
    </p:bg>
    <p:spTree>
      <p:nvGrpSpPr>
        <p:cNvPr id="1" name=""/>
        <p:cNvGrpSpPr/>
        <p:nvPr/>
      </p:nvGrpSpPr>
      <p:grpSpPr>
        <a:xfrm>
          <a:off x="0" y="0"/>
          <a:ext cx="0" cy="0"/>
          <a:chOff x="0" y="0"/>
          <a:chExt cx="0" cy="0"/>
        </a:xfrm>
      </p:grpSpPr>
      <p:sp>
        <p:nvSpPr>
          <p:cNvPr id="2" name="TextBox 1"/>
          <p:cNvSpPr txBox="1"/>
          <p:nvPr/>
        </p:nvSpPr>
        <p:spPr>
          <a:xfrm>
            <a:off x="611560" y="1412776"/>
            <a:ext cx="7632848" cy="3354765"/>
          </a:xfrm>
          <a:prstGeom prst="rect">
            <a:avLst/>
          </a:prstGeom>
          <a:noFill/>
        </p:spPr>
        <p:txBody>
          <a:bodyPr wrap="square" rtlCol="0">
            <a:spAutoFit/>
          </a:bodyPr>
          <a:lstStyle/>
          <a:p>
            <a:r>
              <a:rPr lang="en-GB" dirty="0" smtClean="0">
                <a:solidFill>
                  <a:schemeClr val="bg1"/>
                </a:solidFill>
              </a:rPr>
              <a:t>#14  Reader Feeders </a:t>
            </a:r>
            <a:r>
              <a:rPr lang="en-GB" dirty="0" err="1" smtClean="0">
                <a:solidFill>
                  <a:schemeClr val="bg1"/>
                </a:solidFill>
              </a:rPr>
              <a:t>Needer</a:t>
            </a:r>
            <a:r>
              <a:rPr lang="en-GB" dirty="0" smtClean="0">
                <a:solidFill>
                  <a:schemeClr val="bg1"/>
                </a:solidFill>
              </a:rPr>
              <a:t> Help!</a:t>
            </a:r>
          </a:p>
          <a:p>
            <a:endParaRPr lang="en-GB" dirty="0">
              <a:solidFill>
                <a:schemeClr val="bg1"/>
              </a:solidFill>
            </a:endParaRPr>
          </a:p>
          <a:p>
            <a:pPr lvl="0"/>
            <a:r>
              <a:rPr lang="en-GB" sz="4400" dirty="0">
                <a:solidFill>
                  <a:srgbClr val="FFFF00"/>
                </a:solidFill>
              </a:rPr>
              <a:t>He </a:t>
            </a:r>
            <a:r>
              <a:rPr lang="en-GB" sz="4400" dirty="0" err="1">
                <a:solidFill>
                  <a:srgbClr val="FFFF00"/>
                </a:solidFill>
              </a:rPr>
              <a:t>runned</a:t>
            </a:r>
            <a:r>
              <a:rPr lang="en-GB" sz="4400" dirty="0">
                <a:solidFill>
                  <a:srgbClr val="FFFF00"/>
                </a:solidFill>
              </a:rPr>
              <a:t> down the lain. </a:t>
            </a:r>
          </a:p>
          <a:p>
            <a:pPr lvl="0"/>
            <a:r>
              <a:rPr lang="en-GB" sz="4400" dirty="0">
                <a:solidFill>
                  <a:schemeClr val="bg1"/>
                </a:solidFill>
              </a:rPr>
              <a:t>She was dead frightened. </a:t>
            </a:r>
          </a:p>
          <a:p>
            <a:pPr lvl="0"/>
            <a:r>
              <a:rPr lang="en-GB" sz="4400" dirty="0">
                <a:solidFill>
                  <a:srgbClr val="FFFF00"/>
                </a:solidFill>
              </a:rPr>
              <a:t>I just </a:t>
            </a:r>
            <a:r>
              <a:rPr lang="en-GB" sz="4400" dirty="0" err="1">
                <a:solidFill>
                  <a:srgbClr val="FFFF00"/>
                </a:solidFill>
              </a:rPr>
              <a:t>jumpt</a:t>
            </a:r>
            <a:r>
              <a:rPr lang="en-GB" sz="4400" dirty="0">
                <a:solidFill>
                  <a:srgbClr val="FFFF00"/>
                </a:solidFill>
              </a:rPr>
              <a:t> over the wall. </a:t>
            </a:r>
          </a:p>
          <a:p>
            <a:pPr lvl="0"/>
            <a:r>
              <a:rPr lang="en-GB" sz="4400" dirty="0">
                <a:solidFill>
                  <a:schemeClr val="bg1"/>
                </a:solidFill>
              </a:rPr>
              <a:t>I ran home, Lucy just walked. </a:t>
            </a:r>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6000" b="-6000"/>
          </a:stretch>
        </a:blipFill>
        <a:effectLst/>
      </p:bgPr>
    </p:bg>
    <p:spTree>
      <p:nvGrpSpPr>
        <p:cNvPr id="1" name=""/>
        <p:cNvGrpSpPr/>
        <p:nvPr/>
      </p:nvGrpSpPr>
      <p:grpSpPr>
        <a:xfrm>
          <a:off x="0" y="0"/>
          <a:ext cx="0" cy="0"/>
          <a:chOff x="0" y="0"/>
          <a:chExt cx="0" cy="0"/>
        </a:xfrm>
      </p:grpSpPr>
      <p:sp>
        <p:nvSpPr>
          <p:cNvPr id="2" name="TextBox 1"/>
          <p:cNvSpPr txBox="1"/>
          <p:nvPr/>
        </p:nvSpPr>
        <p:spPr>
          <a:xfrm>
            <a:off x="611560" y="1412776"/>
            <a:ext cx="7632848" cy="4370427"/>
          </a:xfrm>
          <a:prstGeom prst="rect">
            <a:avLst/>
          </a:prstGeom>
          <a:noFill/>
        </p:spPr>
        <p:txBody>
          <a:bodyPr wrap="square" rtlCol="0">
            <a:spAutoFit/>
          </a:bodyPr>
          <a:lstStyle/>
          <a:p>
            <a:r>
              <a:rPr lang="en-GB" dirty="0" smtClean="0">
                <a:solidFill>
                  <a:schemeClr val="bg1"/>
                </a:solidFill>
              </a:rPr>
              <a:t>#15  Why oh why did Teddy do it? Extend the sentence. Here’s an example.</a:t>
            </a:r>
          </a:p>
          <a:p>
            <a:endParaRPr lang="en-GB" dirty="0">
              <a:solidFill>
                <a:schemeClr val="bg1"/>
              </a:solidFill>
            </a:endParaRPr>
          </a:p>
          <a:p>
            <a:r>
              <a:rPr lang="en-GB" sz="2400" dirty="0" smtClean="0">
                <a:solidFill>
                  <a:schemeClr val="bg1"/>
                </a:solidFill>
              </a:rPr>
              <a:t>Teddy closed the curtains.</a:t>
            </a:r>
          </a:p>
          <a:p>
            <a:endParaRPr lang="en-GB" sz="2400" dirty="0" smtClean="0">
              <a:solidFill>
                <a:schemeClr val="bg1"/>
              </a:solidFill>
            </a:endParaRPr>
          </a:p>
          <a:p>
            <a:r>
              <a:rPr lang="en-GB" sz="2400" dirty="0" smtClean="0">
                <a:solidFill>
                  <a:schemeClr val="bg1"/>
                </a:solidFill>
              </a:rPr>
              <a:t>Teddy closed the curtains and the scary shadows disappeared into the moonlight.</a:t>
            </a:r>
          </a:p>
          <a:p>
            <a:endParaRPr lang="en-GB" sz="2400" dirty="0">
              <a:solidFill>
                <a:schemeClr val="bg1"/>
              </a:solidFill>
            </a:endParaRPr>
          </a:p>
          <a:p>
            <a:r>
              <a:rPr lang="en-GB" sz="2400" dirty="0" smtClean="0">
                <a:solidFill>
                  <a:schemeClr val="bg1"/>
                </a:solidFill>
              </a:rPr>
              <a:t>Now you have a go...</a:t>
            </a:r>
          </a:p>
          <a:p>
            <a:endParaRPr lang="en-GB" dirty="0" smtClean="0">
              <a:solidFill>
                <a:schemeClr val="bg1"/>
              </a:solidFill>
            </a:endParaRPr>
          </a:p>
          <a:p>
            <a:pPr algn="ctr"/>
            <a:r>
              <a:rPr lang="en-US" sz="4400" dirty="0"/>
              <a:t>Teddy </a:t>
            </a:r>
            <a:r>
              <a:rPr lang="en-US" sz="4400" dirty="0" smtClean="0"/>
              <a:t>shut the door. </a:t>
            </a:r>
            <a:endParaRPr lang="en-GB" sz="4400" dirty="0"/>
          </a:p>
          <a:p>
            <a:endParaRPr lang="en-GB" dirty="0" smtClean="0">
              <a:solidFill>
                <a:schemeClr val="bg1"/>
              </a:solidFill>
            </a:endParaRPr>
          </a:p>
          <a:p>
            <a:endParaRPr lang="en-GB" dirty="0">
              <a:solidFill>
                <a:schemeClr val="bg1"/>
              </a:solidFill>
            </a:endParaRPr>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6000" b="-6000"/>
          </a:stretch>
        </a:blipFill>
        <a:effectLst/>
      </p:bgPr>
    </p:bg>
    <p:spTree>
      <p:nvGrpSpPr>
        <p:cNvPr id="1" name=""/>
        <p:cNvGrpSpPr/>
        <p:nvPr/>
      </p:nvGrpSpPr>
      <p:grpSpPr>
        <a:xfrm>
          <a:off x="0" y="0"/>
          <a:ext cx="0" cy="0"/>
          <a:chOff x="0" y="0"/>
          <a:chExt cx="0" cy="0"/>
        </a:xfrm>
      </p:grpSpPr>
      <p:sp>
        <p:nvSpPr>
          <p:cNvPr id="2" name="TextBox 1"/>
          <p:cNvSpPr txBox="1"/>
          <p:nvPr/>
        </p:nvSpPr>
        <p:spPr>
          <a:xfrm>
            <a:off x="611560" y="1412776"/>
            <a:ext cx="7632848" cy="1200329"/>
          </a:xfrm>
          <a:prstGeom prst="rect">
            <a:avLst/>
          </a:prstGeom>
          <a:noFill/>
        </p:spPr>
        <p:txBody>
          <a:bodyPr wrap="square" rtlCol="0">
            <a:spAutoFit/>
          </a:bodyPr>
          <a:lstStyle/>
          <a:p>
            <a:r>
              <a:rPr lang="en-GB" dirty="0" smtClean="0">
                <a:solidFill>
                  <a:schemeClr val="bg1"/>
                </a:solidFill>
              </a:rPr>
              <a:t>#16 Drop it in!</a:t>
            </a:r>
          </a:p>
          <a:p>
            <a:endParaRPr lang="en-GB" dirty="0">
              <a:solidFill>
                <a:schemeClr val="bg1"/>
              </a:solidFill>
            </a:endParaRPr>
          </a:p>
          <a:p>
            <a:endParaRPr lang="en-GB" dirty="0" smtClean="0">
              <a:solidFill>
                <a:schemeClr val="bg1"/>
              </a:solidFill>
            </a:endParaRPr>
          </a:p>
          <a:p>
            <a:endParaRPr lang="en-GB" dirty="0">
              <a:solidFill>
                <a:schemeClr val="bg1"/>
              </a:solidFill>
            </a:endParaRPr>
          </a:p>
        </p:txBody>
      </p:sp>
      <p:sp>
        <p:nvSpPr>
          <p:cNvPr id="3" name="TextBox 2"/>
          <p:cNvSpPr txBox="1"/>
          <p:nvPr/>
        </p:nvSpPr>
        <p:spPr>
          <a:xfrm>
            <a:off x="611560" y="1628800"/>
            <a:ext cx="7632848" cy="3939540"/>
          </a:xfrm>
          <a:prstGeom prst="rect">
            <a:avLst/>
          </a:prstGeom>
          <a:noFill/>
        </p:spPr>
        <p:txBody>
          <a:bodyPr wrap="square" rtlCol="0">
            <a:spAutoFit/>
          </a:bodyPr>
          <a:lstStyle/>
          <a:p>
            <a:pPr algn="ctr"/>
            <a:endParaRPr lang="en-GB" sz="2800" dirty="0">
              <a:solidFill>
                <a:schemeClr val="bg1"/>
              </a:solidFill>
            </a:endParaRPr>
          </a:p>
          <a:p>
            <a:pPr algn="ctr"/>
            <a:r>
              <a:rPr lang="en-US" sz="2800" dirty="0" smtClean="0">
                <a:solidFill>
                  <a:schemeClr val="bg1"/>
                </a:solidFill>
              </a:rPr>
              <a:t>Take a </a:t>
            </a:r>
            <a:r>
              <a:rPr lang="en-US" sz="2800" dirty="0">
                <a:solidFill>
                  <a:schemeClr val="bg1"/>
                </a:solidFill>
              </a:rPr>
              <a:t>simple sentence and </a:t>
            </a:r>
            <a:r>
              <a:rPr lang="en-US" sz="2800" dirty="0" smtClean="0">
                <a:solidFill>
                  <a:schemeClr val="bg1"/>
                </a:solidFill>
              </a:rPr>
              <a:t>'drop </a:t>
            </a:r>
            <a:r>
              <a:rPr lang="en-US" sz="2800" dirty="0">
                <a:solidFill>
                  <a:schemeClr val="bg1"/>
                </a:solidFill>
              </a:rPr>
              <a:t>in' </a:t>
            </a:r>
            <a:r>
              <a:rPr lang="en-US" sz="2800" dirty="0" smtClean="0">
                <a:solidFill>
                  <a:schemeClr val="bg1"/>
                </a:solidFill>
              </a:rPr>
              <a:t> something </a:t>
            </a:r>
            <a:r>
              <a:rPr lang="en-US" sz="2800" dirty="0">
                <a:solidFill>
                  <a:schemeClr val="bg1"/>
                </a:solidFill>
              </a:rPr>
              <a:t>extra, e.g. adjectives, adverb, a phrase or clause. </a:t>
            </a:r>
            <a:r>
              <a:rPr lang="en-US" sz="2800" dirty="0" smtClean="0">
                <a:solidFill>
                  <a:schemeClr val="bg1"/>
                </a:solidFill>
              </a:rPr>
              <a:t>Don’t drop in </a:t>
            </a:r>
            <a:r>
              <a:rPr lang="en-US" sz="2800" dirty="0">
                <a:solidFill>
                  <a:schemeClr val="bg1"/>
                </a:solidFill>
              </a:rPr>
              <a:t>too much! </a:t>
            </a:r>
            <a:endParaRPr lang="en-US" sz="2800" dirty="0" smtClean="0">
              <a:solidFill>
                <a:schemeClr val="bg1"/>
              </a:solidFill>
            </a:endParaRPr>
          </a:p>
          <a:p>
            <a:endParaRPr lang="en-GB" dirty="0"/>
          </a:p>
          <a:p>
            <a:pPr algn="ctr"/>
            <a:r>
              <a:rPr lang="en-US" sz="4800" b="1" dirty="0">
                <a:solidFill>
                  <a:schemeClr val="bg1"/>
                </a:solidFill>
              </a:rPr>
              <a:t>Bertie dug a hole. </a:t>
            </a:r>
            <a:endParaRPr lang="en-GB" sz="4800" b="1" dirty="0">
              <a:solidFill>
                <a:schemeClr val="bg1"/>
              </a:solidFill>
            </a:endParaRPr>
          </a:p>
          <a:p>
            <a:endParaRPr lang="en-GB" dirty="0" smtClean="0">
              <a:solidFill>
                <a:schemeClr val="bg1"/>
              </a:solidFill>
            </a:endParaRPr>
          </a:p>
          <a:p>
            <a:endParaRPr lang="en-GB" dirty="0">
              <a:solidFill>
                <a:schemeClr val="bg1"/>
              </a:solidFill>
            </a:endParaRPr>
          </a:p>
          <a:p>
            <a:endParaRPr lang="en-GB" dirty="0" smtClean="0">
              <a:solidFill>
                <a:schemeClr val="bg1"/>
              </a:solidFill>
            </a:endParaRPr>
          </a:p>
          <a:p>
            <a:endParaRPr lang="en-GB" dirty="0">
              <a:solidFill>
                <a:schemeClr val="bg1"/>
              </a:solidFill>
            </a:endParaRPr>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6000" b="-6000"/>
          </a:stretch>
        </a:blipFill>
        <a:effectLst/>
      </p:bgPr>
    </p:bg>
    <p:spTree>
      <p:nvGrpSpPr>
        <p:cNvPr id="1" name=""/>
        <p:cNvGrpSpPr/>
        <p:nvPr/>
      </p:nvGrpSpPr>
      <p:grpSpPr>
        <a:xfrm>
          <a:off x="0" y="0"/>
          <a:ext cx="0" cy="0"/>
          <a:chOff x="0" y="0"/>
          <a:chExt cx="0" cy="0"/>
        </a:xfrm>
      </p:grpSpPr>
      <p:sp>
        <p:nvSpPr>
          <p:cNvPr id="2" name="TextBox 1"/>
          <p:cNvSpPr txBox="1"/>
          <p:nvPr/>
        </p:nvSpPr>
        <p:spPr>
          <a:xfrm>
            <a:off x="611560" y="1412776"/>
            <a:ext cx="7632848" cy="3600986"/>
          </a:xfrm>
          <a:prstGeom prst="rect">
            <a:avLst/>
          </a:prstGeom>
          <a:noFill/>
        </p:spPr>
        <p:txBody>
          <a:bodyPr wrap="square" rtlCol="0">
            <a:spAutoFit/>
          </a:bodyPr>
          <a:lstStyle/>
          <a:p>
            <a:r>
              <a:rPr lang="en-GB" dirty="0" smtClean="0">
                <a:solidFill>
                  <a:schemeClr val="bg1"/>
                </a:solidFill>
              </a:rPr>
              <a:t>#17  Creative Connections: How many words can you think of to do with...</a:t>
            </a:r>
          </a:p>
          <a:p>
            <a:endParaRPr lang="en-GB" dirty="0">
              <a:solidFill>
                <a:schemeClr val="bg1"/>
              </a:solidFill>
            </a:endParaRPr>
          </a:p>
          <a:p>
            <a:endParaRPr lang="en-GB" dirty="0" smtClean="0">
              <a:solidFill>
                <a:schemeClr val="bg1"/>
              </a:solidFill>
            </a:endParaRPr>
          </a:p>
          <a:p>
            <a:endParaRPr lang="en-GB" dirty="0">
              <a:solidFill>
                <a:schemeClr val="bg1"/>
              </a:solidFill>
            </a:endParaRPr>
          </a:p>
          <a:p>
            <a:pPr algn="ctr"/>
            <a:r>
              <a:rPr lang="en-GB" sz="13800" dirty="0" smtClean="0">
                <a:solidFill>
                  <a:schemeClr val="bg1"/>
                </a:solidFill>
              </a:rPr>
              <a:t>spaghetti</a:t>
            </a:r>
          </a:p>
          <a:p>
            <a:endParaRPr lang="en-GB" dirty="0">
              <a:solidFill>
                <a:schemeClr val="bg1"/>
              </a:solidFill>
            </a:endParaRPr>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6000" b="-6000"/>
          </a:stretch>
        </a:blipFill>
        <a:effectLst/>
      </p:bgPr>
    </p:bg>
    <p:spTree>
      <p:nvGrpSpPr>
        <p:cNvPr id="1" name=""/>
        <p:cNvGrpSpPr/>
        <p:nvPr/>
      </p:nvGrpSpPr>
      <p:grpSpPr>
        <a:xfrm>
          <a:off x="0" y="0"/>
          <a:ext cx="0" cy="0"/>
          <a:chOff x="0" y="0"/>
          <a:chExt cx="0" cy="0"/>
        </a:xfrm>
      </p:grpSpPr>
      <p:sp>
        <p:nvSpPr>
          <p:cNvPr id="2" name="TextBox 1"/>
          <p:cNvSpPr txBox="1"/>
          <p:nvPr/>
        </p:nvSpPr>
        <p:spPr>
          <a:xfrm>
            <a:off x="611560" y="1412776"/>
            <a:ext cx="7632848" cy="4401205"/>
          </a:xfrm>
          <a:prstGeom prst="rect">
            <a:avLst/>
          </a:prstGeom>
          <a:noFill/>
        </p:spPr>
        <p:txBody>
          <a:bodyPr wrap="square" rtlCol="0">
            <a:spAutoFit/>
          </a:bodyPr>
          <a:lstStyle/>
          <a:p>
            <a:r>
              <a:rPr lang="en-GB" dirty="0" smtClean="0">
                <a:solidFill>
                  <a:schemeClr val="bg1"/>
                </a:solidFill>
              </a:rPr>
              <a:t>#18 Disasters: Look at these disastrous situations for Superman!</a:t>
            </a:r>
            <a:endParaRPr lang="en-US" b="1" dirty="0" smtClean="0"/>
          </a:p>
          <a:p>
            <a:endParaRPr lang="en-GB" dirty="0"/>
          </a:p>
          <a:p>
            <a:pPr lvl="0" algn="ctr"/>
            <a:r>
              <a:rPr lang="en-GB" dirty="0"/>
              <a:t>His tights are in the wash. </a:t>
            </a:r>
          </a:p>
          <a:p>
            <a:pPr lvl="0" algn="ctr"/>
            <a:r>
              <a:rPr lang="en-GB" dirty="0"/>
              <a:t>The colour in his boxer shorts washes out and now they're pink. </a:t>
            </a:r>
          </a:p>
          <a:p>
            <a:pPr lvl="0" algn="ctr"/>
            <a:r>
              <a:rPr lang="en-GB" dirty="0"/>
              <a:t>His Mum says to be in by 8.00 and in bed by 9.00. </a:t>
            </a:r>
          </a:p>
          <a:p>
            <a:pPr lvl="0" algn="ctr"/>
            <a:r>
              <a:rPr lang="en-GB" dirty="0"/>
              <a:t>His Dad tells him not to start fights. </a:t>
            </a:r>
          </a:p>
          <a:p>
            <a:pPr lvl="0" algn="ctr"/>
            <a:r>
              <a:rPr lang="en-GB" dirty="0"/>
              <a:t>His Gran gives him Kryptonite pants for Christmas. </a:t>
            </a:r>
            <a:endParaRPr lang="en-GB" dirty="0" smtClean="0"/>
          </a:p>
          <a:p>
            <a:pPr lvl="0" algn="ctr"/>
            <a:endParaRPr lang="en-GB" dirty="0"/>
          </a:p>
          <a:p>
            <a:pPr lvl="0" algn="ctr"/>
            <a:r>
              <a:rPr lang="en-GB" sz="3600" dirty="0" smtClean="0">
                <a:solidFill>
                  <a:schemeClr val="bg1"/>
                </a:solidFill>
              </a:rPr>
              <a:t>What would be a disaster for Spiderman?</a:t>
            </a:r>
            <a:endParaRPr lang="en-GB" sz="3600" dirty="0">
              <a:solidFill>
                <a:schemeClr val="bg1"/>
              </a:solidFill>
            </a:endParaRPr>
          </a:p>
          <a:p>
            <a:pPr algn="ctr"/>
            <a:r>
              <a:rPr lang="en-US" sz="2800" dirty="0" smtClean="0">
                <a:solidFill>
                  <a:srgbClr val="FFFF00"/>
                </a:solidFill>
              </a:rPr>
              <a:t> </a:t>
            </a:r>
            <a:endParaRPr lang="en-GB" sz="2800" dirty="0">
              <a:solidFill>
                <a:srgbClr val="FFFF00"/>
              </a:solidFill>
            </a:endParaRPr>
          </a:p>
          <a:p>
            <a:endParaRPr lang="en-GB" dirty="0" smtClean="0">
              <a:solidFill>
                <a:schemeClr val="bg1"/>
              </a:solidFill>
            </a:endParaRPr>
          </a:p>
          <a:p>
            <a:endParaRPr lang="en-GB" dirty="0">
              <a:solidFill>
                <a:schemeClr val="bg1"/>
              </a:solidFill>
            </a:endParaRPr>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6000" b="-6000"/>
          </a:stretch>
        </a:blipFill>
        <a:effectLst/>
      </p:bgPr>
    </p:bg>
    <p:spTree>
      <p:nvGrpSpPr>
        <p:cNvPr id="1" name=""/>
        <p:cNvGrpSpPr/>
        <p:nvPr/>
      </p:nvGrpSpPr>
      <p:grpSpPr>
        <a:xfrm>
          <a:off x="0" y="0"/>
          <a:ext cx="0" cy="0"/>
          <a:chOff x="0" y="0"/>
          <a:chExt cx="0" cy="0"/>
        </a:xfrm>
      </p:grpSpPr>
      <p:sp>
        <p:nvSpPr>
          <p:cNvPr id="3" name="TextBox 2"/>
          <p:cNvSpPr txBox="1"/>
          <p:nvPr/>
        </p:nvSpPr>
        <p:spPr>
          <a:xfrm>
            <a:off x="683568" y="1700808"/>
            <a:ext cx="7632848" cy="2308324"/>
          </a:xfrm>
          <a:prstGeom prst="rect">
            <a:avLst/>
          </a:prstGeom>
          <a:noFill/>
        </p:spPr>
        <p:txBody>
          <a:bodyPr wrap="square" rtlCol="0">
            <a:spAutoFit/>
          </a:bodyPr>
          <a:lstStyle/>
          <a:p>
            <a:r>
              <a:rPr lang="en-GB" dirty="0" smtClean="0">
                <a:solidFill>
                  <a:schemeClr val="bg1"/>
                </a:solidFill>
              </a:rPr>
              <a:t>#19  Can you make this sentence better?</a:t>
            </a:r>
          </a:p>
          <a:p>
            <a:endParaRPr lang="en-GB" dirty="0">
              <a:solidFill>
                <a:schemeClr val="bg1"/>
              </a:solidFill>
            </a:endParaRPr>
          </a:p>
          <a:p>
            <a:endParaRPr lang="en-GB" sz="5400" dirty="0"/>
          </a:p>
          <a:p>
            <a:r>
              <a:rPr lang="en-GB" sz="5400" i="1" dirty="0"/>
              <a:t>The woman ate the stuff. </a:t>
            </a:r>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6000" b="-6000"/>
          </a:stretch>
        </a:blipFill>
        <a:effectLst/>
      </p:bgPr>
    </p:bg>
    <p:spTree>
      <p:nvGrpSpPr>
        <p:cNvPr id="1" name=""/>
        <p:cNvGrpSpPr/>
        <p:nvPr/>
      </p:nvGrpSpPr>
      <p:grpSpPr>
        <a:xfrm>
          <a:off x="0" y="0"/>
          <a:ext cx="0" cy="0"/>
          <a:chOff x="0" y="0"/>
          <a:chExt cx="0" cy="0"/>
        </a:xfrm>
      </p:grpSpPr>
      <p:sp>
        <p:nvSpPr>
          <p:cNvPr id="2" name="TextBox 1"/>
          <p:cNvSpPr txBox="1"/>
          <p:nvPr/>
        </p:nvSpPr>
        <p:spPr>
          <a:xfrm>
            <a:off x="611560" y="1412776"/>
            <a:ext cx="7632848" cy="3600986"/>
          </a:xfrm>
          <a:prstGeom prst="rect">
            <a:avLst/>
          </a:prstGeom>
          <a:noFill/>
        </p:spPr>
        <p:txBody>
          <a:bodyPr wrap="square" rtlCol="0">
            <a:spAutoFit/>
          </a:bodyPr>
          <a:lstStyle/>
          <a:p>
            <a:r>
              <a:rPr lang="en-GB" dirty="0" smtClean="0">
                <a:solidFill>
                  <a:schemeClr val="bg1"/>
                </a:solidFill>
              </a:rPr>
              <a:t>#2  Reading Detectives: what do you think is happening here?</a:t>
            </a:r>
          </a:p>
          <a:p>
            <a:endParaRPr lang="en-GB" dirty="0">
              <a:solidFill>
                <a:schemeClr val="bg1"/>
              </a:solidFill>
            </a:endParaRPr>
          </a:p>
          <a:p>
            <a:r>
              <a:rPr lang="en-GB" sz="3200" i="1" dirty="0" smtClean="0">
                <a:solidFill>
                  <a:schemeClr val="bg1"/>
                </a:solidFill>
              </a:rPr>
              <a:t>There are two rich kids in our form. Sandra Morris and Ben Fox. They are both snobs. They think they are too good for the rest of us. Their parents have big cars and big houses. Both of them are quiet. They keep themselves to themselves. </a:t>
            </a:r>
            <a:endParaRPr lang="en-GB" sz="3200" dirty="0" smtClean="0">
              <a:solidFill>
                <a:schemeClr val="bg1"/>
              </a:solidFill>
            </a:endParaRPr>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6000" b="-6000"/>
          </a:stretch>
        </a:blipFill>
        <a:effectLst/>
      </p:bgPr>
    </p:bg>
    <p:spTree>
      <p:nvGrpSpPr>
        <p:cNvPr id="1" name=""/>
        <p:cNvGrpSpPr/>
        <p:nvPr/>
      </p:nvGrpSpPr>
      <p:grpSpPr>
        <a:xfrm>
          <a:off x="0" y="0"/>
          <a:ext cx="0" cy="0"/>
          <a:chOff x="0" y="0"/>
          <a:chExt cx="0" cy="0"/>
        </a:xfrm>
      </p:grpSpPr>
      <p:sp>
        <p:nvSpPr>
          <p:cNvPr id="2" name="TextBox 1"/>
          <p:cNvSpPr txBox="1"/>
          <p:nvPr/>
        </p:nvSpPr>
        <p:spPr>
          <a:xfrm>
            <a:off x="611560" y="1412776"/>
            <a:ext cx="7632848" cy="4247317"/>
          </a:xfrm>
          <a:prstGeom prst="rect">
            <a:avLst/>
          </a:prstGeom>
          <a:noFill/>
        </p:spPr>
        <p:txBody>
          <a:bodyPr wrap="square" rtlCol="0">
            <a:spAutoFit/>
          </a:bodyPr>
          <a:lstStyle/>
          <a:p>
            <a:r>
              <a:rPr lang="en-GB" dirty="0" smtClean="0">
                <a:solidFill>
                  <a:schemeClr val="bg1"/>
                </a:solidFill>
              </a:rPr>
              <a:t>#20  Random Word Reader Feeder!</a:t>
            </a:r>
          </a:p>
          <a:p>
            <a:endParaRPr lang="en-GB" dirty="0">
              <a:solidFill>
                <a:schemeClr val="bg1"/>
              </a:solidFill>
            </a:endParaRPr>
          </a:p>
          <a:p>
            <a:r>
              <a:rPr lang="en-US" dirty="0">
                <a:solidFill>
                  <a:schemeClr val="bg1"/>
                </a:solidFill>
              </a:rPr>
              <a:t>Choose a book. </a:t>
            </a:r>
            <a:endParaRPr lang="en-US" dirty="0" smtClean="0">
              <a:solidFill>
                <a:schemeClr val="bg1"/>
              </a:solidFill>
            </a:endParaRPr>
          </a:p>
          <a:p>
            <a:r>
              <a:rPr lang="en-US" dirty="0" smtClean="0">
                <a:solidFill>
                  <a:schemeClr val="bg1"/>
                </a:solidFill>
              </a:rPr>
              <a:t>Ask </a:t>
            </a:r>
            <a:r>
              <a:rPr lang="en-US" dirty="0">
                <a:solidFill>
                  <a:schemeClr val="bg1"/>
                </a:solidFill>
              </a:rPr>
              <a:t>for a number - this gives you a page to turn to. </a:t>
            </a:r>
            <a:endParaRPr lang="en-US" dirty="0" smtClean="0">
              <a:solidFill>
                <a:schemeClr val="bg1"/>
              </a:solidFill>
            </a:endParaRPr>
          </a:p>
          <a:p>
            <a:r>
              <a:rPr lang="en-US" dirty="0" smtClean="0">
                <a:solidFill>
                  <a:schemeClr val="bg1"/>
                </a:solidFill>
              </a:rPr>
              <a:t>Now </a:t>
            </a:r>
            <a:r>
              <a:rPr lang="en-US" dirty="0">
                <a:solidFill>
                  <a:schemeClr val="bg1"/>
                </a:solidFill>
              </a:rPr>
              <a:t>ask for a number - this gives you the line. </a:t>
            </a:r>
            <a:endParaRPr lang="en-US" dirty="0" smtClean="0">
              <a:solidFill>
                <a:schemeClr val="bg1"/>
              </a:solidFill>
            </a:endParaRPr>
          </a:p>
          <a:p>
            <a:r>
              <a:rPr lang="en-US" dirty="0" smtClean="0">
                <a:solidFill>
                  <a:schemeClr val="bg1"/>
                </a:solidFill>
              </a:rPr>
              <a:t>Then </a:t>
            </a:r>
            <a:r>
              <a:rPr lang="en-US" dirty="0">
                <a:solidFill>
                  <a:schemeClr val="bg1"/>
                </a:solidFill>
              </a:rPr>
              <a:t>ask for a small number - this will select a word. </a:t>
            </a:r>
            <a:endParaRPr lang="en-US" dirty="0" smtClean="0">
              <a:solidFill>
                <a:schemeClr val="bg1"/>
              </a:solidFill>
            </a:endParaRPr>
          </a:p>
          <a:p>
            <a:endParaRPr lang="en-US" dirty="0">
              <a:solidFill>
                <a:schemeClr val="bg1"/>
              </a:solidFill>
            </a:endParaRPr>
          </a:p>
          <a:p>
            <a:r>
              <a:rPr lang="en-US" dirty="0" smtClean="0">
                <a:solidFill>
                  <a:schemeClr val="bg1"/>
                </a:solidFill>
              </a:rPr>
              <a:t>You then </a:t>
            </a:r>
            <a:r>
              <a:rPr lang="en-US" dirty="0">
                <a:solidFill>
                  <a:schemeClr val="bg1"/>
                </a:solidFill>
              </a:rPr>
              <a:t>have 15 seconds to write a sentence using the selected word. Then use the same sort of process to randomly select two or three words - can they make a sentence using the words... </a:t>
            </a:r>
            <a:endParaRPr lang="en-US" dirty="0" smtClean="0">
              <a:solidFill>
                <a:schemeClr val="bg1"/>
              </a:solidFill>
            </a:endParaRPr>
          </a:p>
          <a:p>
            <a:endParaRPr lang="en-US" dirty="0">
              <a:solidFill>
                <a:schemeClr val="bg1"/>
              </a:solidFill>
            </a:endParaRPr>
          </a:p>
          <a:p>
            <a:r>
              <a:rPr lang="en-US" dirty="0" smtClean="0">
                <a:solidFill>
                  <a:schemeClr val="bg1"/>
                </a:solidFill>
              </a:rPr>
              <a:t>You must use a capital letter and </a:t>
            </a:r>
            <a:r>
              <a:rPr lang="en-US" dirty="0">
                <a:solidFill>
                  <a:schemeClr val="bg1"/>
                </a:solidFill>
              </a:rPr>
              <a:t>full </a:t>
            </a:r>
            <a:r>
              <a:rPr lang="en-US" dirty="0" smtClean="0">
                <a:solidFill>
                  <a:schemeClr val="bg1"/>
                </a:solidFill>
              </a:rPr>
              <a:t>stop plus some ambitious words or punctuation.</a:t>
            </a:r>
            <a:endParaRPr lang="en-GB" dirty="0">
              <a:solidFill>
                <a:schemeClr val="bg1"/>
              </a:solidFill>
            </a:endParaRPr>
          </a:p>
          <a:p>
            <a:endParaRPr lang="en-GB" dirty="0" smtClean="0">
              <a:solidFill>
                <a:schemeClr val="bg1"/>
              </a:solidFill>
            </a:endParaRPr>
          </a:p>
          <a:p>
            <a:endParaRPr lang="en-GB" dirty="0">
              <a:solidFill>
                <a:schemeClr val="bg1"/>
              </a:solidFill>
            </a:endParaRPr>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6000" b="-6000"/>
          </a:stretch>
        </a:blipFill>
        <a:effectLst/>
      </p:bgPr>
    </p:bg>
    <p:spTree>
      <p:nvGrpSpPr>
        <p:cNvPr id="1" name=""/>
        <p:cNvGrpSpPr/>
        <p:nvPr/>
      </p:nvGrpSpPr>
      <p:grpSpPr>
        <a:xfrm>
          <a:off x="0" y="0"/>
          <a:ext cx="0" cy="0"/>
          <a:chOff x="0" y="0"/>
          <a:chExt cx="0" cy="0"/>
        </a:xfrm>
      </p:grpSpPr>
      <p:sp>
        <p:nvSpPr>
          <p:cNvPr id="2" name="TextBox 1"/>
          <p:cNvSpPr txBox="1"/>
          <p:nvPr/>
        </p:nvSpPr>
        <p:spPr>
          <a:xfrm>
            <a:off x="611560" y="1412776"/>
            <a:ext cx="7632848" cy="2862322"/>
          </a:xfrm>
          <a:prstGeom prst="rect">
            <a:avLst/>
          </a:prstGeom>
          <a:noFill/>
        </p:spPr>
        <p:txBody>
          <a:bodyPr wrap="square" rtlCol="0">
            <a:spAutoFit/>
          </a:bodyPr>
          <a:lstStyle/>
          <a:p>
            <a:r>
              <a:rPr lang="en-GB" dirty="0" smtClean="0">
                <a:solidFill>
                  <a:schemeClr val="bg1"/>
                </a:solidFill>
              </a:rPr>
              <a:t>#21 Which one would you read? Click for the titles afterwards</a:t>
            </a:r>
          </a:p>
          <a:p>
            <a:endParaRPr lang="en-GB" dirty="0">
              <a:solidFill>
                <a:schemeClr val="bg1"/>
              </a:solidFill>
            </a:endParaRPr>
          </a:p>
          <a:p>
            <a:r>
              <a:rPr lang="en-GB" i="1" dirty="0" smtClean="0">
                <a:solidFill>
                  <a:schemeClr val="bg1"/>
                </a:solidFill>
              </a:rPr>
              <a:t>It was seven o’clock of a very warm evening in the </a:t>
            </a:r>
            <a:r>
              <a:rPr lang="en-GB" i="1" dirty="0" err="1" smtClean="0">
                <a:solidFill>
                  <a:schemeClr val="bg1"/>
                </a:solidFill>
              </a:rPr>
              <a:t>Seeonee</a:t>
            </a:r>
            <a:r>
              <a:rPr lang="en-GB" i="1" dirty="0" smtClean="0">
                <a:solidFill>
                  <a:schemeClr val="bg1"/>
                </a:solidFill>
              </a:rPr>
              <a:t> hill when Father Wolf woke up from his day’s rest, scratched himself, yawned, and spread out his paws one after the other to get rid of the sleepy feeling in their tips.</a:t>
            </a:r>
          </a:p>
          <a:p>
            <a:endParaRPr lang="en-GB" i="1" dirty="0">
              <a:solidFill>
                <a:schemeClr val="bg1"/>
              </a:solidFill>
            </a:endParaRPr>
          </a:p>
          <a:p>
            <a:endParaRPr lang="en-GB" i="1" dirty="0" smtClean="0">
              <a:solidFill>
                <a:schemeClr val="bg1"/>
              </a:solidFill>
            </a:endParaRPr>
          </a:p>
          <a:p>
            <a:r>
              <a:rPr lang="en-GB" i="1" dirty="0" smtClean="0">
                <a:solidFill>
                  <a:schemeClr val="bg1"/>
                </a:solidFill>
              </a:rPr>
              <a:t>I remember him as if it was yesterday, as he came plodding to the inn door, his sea chest following behind him in a hand-barrow; a tall, strong, heavy, nut-brown man; his tarry pig-tail falling over the shoulders of his soiled blue coat. </a:t>
            </a:r>
            <a:endParaRPr lang="en-GB" dirty="0" smtClean="0">
              <a:solidFill>
                <a:schemeClr val="bg1"/>
              </a:solidFill>
            </a:endParaRPr>
          </a:p>
        </p:txBody>
      </p:sp>
      <p:sp>
        <p:nvSpPr>
          <p:cNvPr id="3" name="TextBox 2"/>
          <p:cNvSpPr txBox="1"/>
          <p:nvPr/>
        </p:nvSpPr>
        <p:spPr>
          <a:xfrm>
            <a:off x="7020272" y="2780928"/>
            <a:ext cx="1305165" cy="369332"/>
          </a:xfrm>
          <a:prstGeom prst="rect">
            <a:avLst/>
          </a:prstGeom>
          <a:noFill/>
        </p:spPr>
        <p:txBody>
          <a:bodyPr wrap="none" rtlCol="0">
            <a:spAutoFit/>
          </a:bodyPr>
          <a:lstStyle/>
          <a:p>
            <a:r>
              <a:rPr lang="en-GB" dirty="0" smtClean="0"/>
              <a:t>Jungle Book</a:t>
            </a:r>
            <a:endParaRPr lang="en-GB" dirty="0"/>
          </a:p>
        </p:txBody>
      </p:sp>
      <p:sp>
        <p:nvSpPr>
          <p:cNvPr id="4" name="TextBox 3"/>
          <p:cNvSpPr txBox="1"/>
          <p:nvPr/>
        </p:nvSpPr>
        <p:spPr>
          <a:xfrm>
            <a:off x="7020272" y="4293096"/>
            <a:ext cx="1597425" cy="369332"/>
          </a:xfrm>
          <a:prstGeom prst="rect">
            <a:avLst/>
          </a:prstGeom>
          <a:noFill/>
        </p:spPr>
        <p:txBody>
          <a:bodyPr wrap="none" rtlCol="0">
            <a:spAutoFit/>
          </a:bodyPr>
          <a:lstStyle/>
          <a:p>
            <a:r>
              <a:rPr lang="en-GB" dirty="0" smtClean="0"/>
              <a:t>Treasure Island</a:t>
            </a:r>
            <a:endParaRPr lang="en-GB"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6000" b="-6000"/>
          </a:stretch>
        </a:blipFill>
        <a:effectLst/>
      </p:bgPr>
    </p:bg>
    <p:spTree>
      <p:nvGrpSpPr>
        <p:cNvPr id="1" name=""/>
        <p:cNvGrpSpPr/>
        <p:nvPr/>
      </p:nvGrpSpPr>
      <p:grpSpPr>
        <a:xfrm>
          <a:off x="0" y="0"/>
          <a:ext cx="0" cy="0"/>
          <a:chOff x="0" y="0"/>
          <a:chExt cx="0" cy="0"/>
        </a:xfrm>
      </p:grpSpPr>
      <p:sp>
        <p:nvSpPr>
          <p:cNvPr id="2" name="TextBox 1"/>
          <p:cNvSpPr txBox="1"/>
          <p:nvPr/>
        </p:nvSpPr>
        <p:spPr>
          <a:xfrm>
            <a:off x="611560" y="1412776"/>
            <a:ext cx="7632848" cy="3600986"/>
          </a:xfrm>
          <a:prstGeom prst="rect">
            <a:avLst/>
          </a:prstGeom>
          <a:noFill/>
        </p:spPr>
        <p:txBody>
          <a:bodyPr wrap="square" rtlCol="0">
            <a:spAutoFit/>
          </a:bodyPr>
          <a:lstStyle/>
          <a:p>
            <a:r>
              <a:rPr lang="en-GB" dirty="0" smtClean="0">
                <a:solidFill>
                  <a:schemeClr val="bg1"/>
                </a:solidFill>
              </a:rPr>
              <a:t>#22  Reading Detectives: what do you think is happening here?</a:t>
            </a:r>
          </a:p>
          <a:p>
            <a:endParaRPr lang="en-GB" dirty="0">
              <a:solidFill>
                <a:schemeClr val="bg1"/>
              </a:solidFill>
            </a:endParaRPr>
          </a:p>
          <a:p>
            <a:r>
              <a:rPr lang="en-GB" sz="3200" i="1" dirty="0" smtClean="0">
                <a:solidFill>
                  <a:schemeClr val="bg1"/>
                </a:solidFill>
              </a:rPr>
              <a:t>Even </a:t>
            </a:r>
            <a:r>
              <a:rPr lang="en-GB" sz="3200" i="1" dirty="0" err="1" smtClean="0">
                <a:solidFill>
                  <a:schemeClr val="bg1"/>
                </a:solidFill>
              </a:rPr>
              <a:t>Thwaites</a:t>
            </a:r>
            <a:r>
              <a:rPr lang="en-GB" sz="3200" i="1" dirty="0" smtClean="0">
                <a:solidFill>
                  <a:schemeClr val="bg1"/>
                </a:solidFill>
              </a:rPr>
              <a:t> was unable to offer a reasonable explanation. We became silent. There was a faint scent of danger in the air now. Each of us had caught a whiff of it. Alarm bells we beginning to ring faintly in our ears. </a:t>
            </a:r>
            <a:endParaRPr lang="en-GB" sz="3200" dirty="0" smtClean="0">
              <a:solidFill>
                <a:schemeClr val="bg1"/>
              </a:solidFill>
            </a:endParaRPr>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6000" b="-6000"/>
          </a:stretch>
        </a:blipFill>
        <a:effectLst/>
      </p:bgPr>
    </p:bg>
    <p:spTree>
      <p:nvGrpSpPr>
        <p:cNvPr id="1" name=""/>
        <p:cNvGrpSpPr/>
        <p:nvPr/>
      </p:nvGrpSpPr>
      <p:grpSpPr>
        <a:xfrm>
          <a:off x="0" y="0"/>
          <a:ext cx="0" cy="0"/>
          <a:chOff x="0" y="0"/>
          <a:chExt cx="0" cy="0"/>
        </a:xfrm>
      </p:grpSpPr>
      <p:sp>
        <p:nvSpPr>
          <p:cNvPr id="2" name="TextBox 1"/>
          <p:cNvSpPr txBox="1"/>
          <p:nvPr/>
        </p:nvSpPr>
        <p:spPr>
          <a:xfrm>
            <a:off x="611560" y="1412776"/>
            <a:ext cx="7632848" cy="3354765"/>
          </a:xfrm>
          <a:prstGeom prst="rect">
            <a:avLst/>
          </a:prstGeom>
          <a:noFill/>
        </p:spPr>
        <p:txBody>
          <a:bodyPr wrap="square" rtlCol="0">
            <a:spAutoFit/>
          </a:bodyPr>
          <a:lstStyle/>
          <a:p>
            <a:r>
              <a:rPr lang="en-GB" dirty="0" smtClean="0">
                <a:solidFill>
                  <a:schemeClr val="bg1"/>
                </a:solidFill>
              </a:rPr>
              <a:t>#23  What do you think the words could or should be? Click for the answer</a:t>
            </a:r>
          </a:p>
          <a:p>
            <a:endParaRPr lang="en-GB" dirty="0">
              <a:solidFill>
                <a:schemeClr val="bg1"/>
              </a:solidFill>
            </a:endParaRPr>
          </a:p>
          <a:p>
            <a:r>
              <a:rPr lang="en-GB" sz="4400" dirty="0" smtClean="0">
                <a:solidFill>
                  <a:schemeClr val="bg1"/>
                </a:solidFill>
              </a:rPr>
              <a:t>We tabled away and </a:t>
            </a:r>
            <a:r>
              <a:rPr lang="en-GB" sz="4400" dirty="0" err="1" smtClean="0">
                <a:solidFill>
                  <a:schemeClr val="bg1"/>
                </a:solidFill>
              </a:rPr>
              <a:t>tractored</a:t>
            </a:r>
            <a:r>
              <a:rPr lang="en-GB" sz="4400" dirty="0" smtClean="0">
                <a:solidFill>
                  <a:schemeClr val="bg1"/>
                </a:solidFill>
              </a:rPr>
              <a:t> towards the dribbling. All of a tornado we marmalade to feel slightly Manchester.</a:t>
            </a:r>
          </a:p>
        </p:txBody>
      </p:sp>
      <p:sp>
        <p:nvSpPr>
          <p:cNvPr id="3" name="TextBox 2"/>
          <p:cNvSpPr txBox="1"/>
          <p:nvPr/>
        </p:nvSpPr>
        <p:spPr>
          <a:xfrm>
            <a:off x="467544" y="4797152"/>
            <a:ext cx="7776864" cy="461665"/>
          </a:xfrm>
          <a:prstGeom prst="rect">
            <a:avLst/>
          </a:prstGeom>
          <a:noFill/>
        </p:spPr>
        <p:txBody>
          <a:bodyPr wrap="square" rtlCol="0">
            <a:spAutoFit/>
          </a:bodyPr>
          <a:lstStyle/>
          <a:p>
            <a:pPr algn="ctr"/>
            <a:r>
              <a:rPr lang="en-GB" sz="1200" dirty="0" smtClean="0"/>
              <a:t>We turned away and walked towards the school.  All of a sudden we  had begun to feel slightly uncomfortable.</a:t>
            </a:r>
          </a:p>
          <a:p>
            <a:pPr algn="ctr"/>
            <a:r>
              <a:rPr lang="en-GB" sz="1200" dirty="0" smtClean="0"/>
              <a:t>Boy - </a:t>
            </a:r>
            <a:r>
              <a:rPr lang="en-GB" sz="1200" dirty="0" err="1" smtClean="0"/>
              <a:t>Roald</a:t>
            </a:r>
            <a:r>
              <a:rPr lang="en-GB" sz="1200" dirty="0" smtClean="0"/>
              <a:t> Dahl</a:t>
            </a:r>
            <a:endParaRPr lang="en-GB" sz="1200"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6000" b="-6000"/>
          </a:stretch>
        </a:blipFill>
        <a:effectLst/>
      </p:bgPr>
    </p:bg>
    <p:spTree>
      <p:nvGrpSpPr>
        <p:cNvPr id="1" name=""/>
        <p:cNvGrpSpPr/>
        <p:nvPr/>
      </p:nvGrpSpPr>
      <p:grpSpPr>
        <a:xfrm>
          <a:off x="0" y="0"/>
          <a:ext cx="0" cy="0"/>
          <a:chOff x="0" y="0"/>
          <a:chExt cx="0" cy="0"/>
        </a:xfrm>
      </p:grpSpPr>
      <p:sp>
        <p:nvSpPr>
          <p:cNvPr id="2" name="TextBox 1"/>
          <p:cNvSpPr txBox="1"/>
          <p:nvPr/>
        </p:nvSpPr>
        <p:spPr>
          <a:xfrm>
            <a:off x="611560" y="1412776"/>
            <a:ext cx="7632848" cy="3139321"/>
          </a:xfrm>
          <a:prstGeom prst="rect">
            <a:avLst/>
          </a:prstGeom>
          <a:noFill/>
        </p:spPr>
        <p:txBody>
          <a:bodyPr wrap="square" rtlCol="0">
            <a:spAutoFit/>
          </a:bodyPr>
          <a:lstStyle/>
          <a:p>
            <a:r>
              <a:rPr lang="en-GB" dirty="0" smtClean="0">
                <a:solidFill>
                  <a:schemeClr val="bg1"/>
                </a:solidFill>
              </a:rPr>
              <a:t>#24  Can you make this sentence better?</a:t>
            </a:r>
          </a:p>
          <a:p>
            <a:endParaRPr lang="en-GB" dirty="0">
              <a:solidFill>
                <a:schemeClr val="bg1"/>
              </a:solidFill>
            </a:endParaRPr>
          </a:p>
          <a:p>
            <a:r>
              <a:rPr lang="en-GB" sz="5400" i="1" dirty="0" smtClean="0">
                <a:solidFill>
                  <a:schemeClr val="bg1"/>
                </a:solidFill>
              </a:rPr>
              <a:t>There was a small girl in the toilet. Freddie looked at her and lifted his finger.</a:t>
            </a:r>
            <a:endParaRPr lang="en-GB" sz="5400" dirty="0" smtClean="0">
              <a:solidFill>
                <a:schemeClr val="bg1"/>
              </a:solidFill>
            </a:endParaRPr>
          </a:p>
        </p:txBody>
      </p:sp>
    </p:spTree>
    <p:custDataLst>
      <p:tags r:id="rId1"/>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6000" b="-6000"/>
          </a:stretch>
        </a:blipFill>
        <a:effectLst/>
      </p:bgPr>
    </p:bg>
    <p:spTree>
      <p:nvGrpSpPr>
        <p:cNvPr id="1" name=""/>
        <p:cNvGrpSpPr/>
        <p:nvPr/>
      </p:nvGrpSpPr>
      <p:grpSpPr>
        <a:xfrm>
          <a:off x="0" y="0"/>
          <a:ext cx="0" cy="0"/>
          <a:chOff x="0" y="0"/>
          <a:chExt cx="0" cy="0"/>
        </a:xfrm>
      </p:grpSpPr>
      <p:sp>
        <p:nvSpPr>
          <p:cNvPr id="3" name="TextBox 2"/>
          <p:cNvSpPr txBox="1"/>
          <p:nvPr/>
        </p:nvSpPr>
        <p:spPr>
          <a:xfrm>
            <a:off x="611560" y="1412776"/>
            <a:ext cx="7632848" cy="1754326"/>
          </a:xfrm>
          <a:prstGeom prst="rect">
            <a:avLst/>
          </a:prstGeom>
          <a:noFill/>
        </p:spPr>
        <p:txBody>
          <a:bodyPr wrap="square" rtlCol="0">
            <a:spAutoFit/>
          </a:bodyPr>
          <a:lstStyle/>
          <a:p>
            <a:r>
              <a:rPr lang="en-GB" dirty="0" smtClean="0">
                <a:solidFill>
                  <a:schemeClr val="bg1"/>
                </a:solidFill>
              </a:rPr>
              <a:t>#25  Predict the next line to this using full sentences. Click to reveal the answer...</a:t>
            </a:r>
          </a:p>
          <a:p>
            <a:endParaRPr lang="en-GB" dirty="0" smtClean="0">
              <a:solidFill>
                <a:schemeClr val="bg1"/>
              </a:solidFill>
            </a:endParaRPr>
          </a:p>
          <a:p>
            <a:r>
              <a:rPr lang="en-GB" dirty="0" smtClean="0">
                <a:solidFill>
                  <a:schemeClr val="bg1"/>
                </a:solidFill>
              </a:rPr>
              <a:t>The moles shook their heads sadly.</a:t>
            </a:r>
          </a:p>
          <a:p>
            <a:endParaRPr lang="en-GB" dirty="0">
              <a:solidFill>
                <a:schemeClr val="bg1"/>
              </a:solidFill>
            </a:endParaRPr>
          </a:p>
          <a:p>
            <a:r>
              <a:rPr lang="en-GB" dirty="0" smtClean="0">
                <a:solidFill>
                  <a:schemeClr val="bg1"/>
                </a:solidFill>
              </a:rPr>
              <a:t>A squirre</a:t>
            </a:r>
            <a:r>
              <a:rPr lang="en-GB" dirty="0">
                <a:solidFill>
                  <a:schemeClr val="bg1"/>
                </a:solidFill>
              </a:rPr>
              <a:t>l</a:t>
            </a:r>
          </a:p>
        </p:txBody>
      </p:sp>
      <p:sp>
        <p:nvSpPr>
          <p:cNvPr id="4" name="TextBox 3"/>
          <p:cNvSpPr txBox="1"/>
          <p:nvPr/>
        </p:nvSpPr>
        <p:spPr>
          <a:xfrm>
            <a:off x="1619672" y="2780928"/>
            <a:ext cx="4529125" cy="369332"/>
          </a:xfrm>
          <a:prstGeom prst="rect">
            <a:avLst/>
          </a:prstGeom>
          <a:noFill/>
        </p:spPr>
        <p:txBody>
          <a:bodyPr wrap="square" rtlCol="0">
            <a:spAutoFit/>
          </a:bodyPr>
          <a:lstStyle/>
          <a:p>
            <a:r>
              <a:rPr lang="en-GB" dirty="0" smtClean="0">
                <a:solidFill>
                  <a:schemeClr val="bg1"/>
                </a:solidFill>
              </a:rPr>
              <a:t>blew it’s nose on a butterfly.</a:t>
            </a:r>
            <a:endParaRPr lang="en-GB" dirty="0">
              <a:solidFill>
                <a:schemeClr val="bg1"/>
              </a:solidFill>
            </a:endParaRPr>
          </a:p>
        </p:txBody>
      </p:sp>
      <p:sp>
        <p:nvSpPr>
          <p:cNvPr id="5" name="TextBox 4"/>
          <p:cNvSpPr txBox="1"/>
          <p:nvPr/>
        </p:nvSpPr>
        <p:spPr>
          <a:xfrm>
            <a:off x="683568" y="3140968"/>
            <a:ext cx="958083" cy="369332"/>
          </a:xfrm>
          <a:prstGeom prst="rect">
            <a:avLst/>
          </a:prstGeom>
          <a:noFill/>
        </p:spPr>
        <p:txBody>
          <a:bodyPr wrap="none" rtlCol="0">
            <a:spAutoFit/>
          </a:bodyPr>
          <a:lstStyle/>
          <a:p>
            <a:r>
              <a:rPr lang="en-GB" dirty="0" smtClean="0">
                <a:solidFill>
                  <a:schemeClr val="bg1"/>
                </a:solidFill>
              </a:rPr>
              <a:t>The cats</a:t>
            </a:r>
            <a:endParaRPr lang="en-GB" dirty="0">
              <a:solidFill>
                <a:schemeClr val="bg1"/>
              </a:solidFill>
            </a:endParaRPr>
          </a:p>
        </p:txBody>
      </p:sp>
      <p:sp>
        <p:nvSpPr>
          <p:cNvPr id="6" name="TextBox 5"/>
          <p:cNvSpPr txBox="1"/>
          <p:nvPr/>
        </p:nvSpPr>
        <p:spPr>
          <a:xfrm>
            <a:off x="1475656" y="3140968"/>
            <a:ext cx="2225161" cy="369332"/>
          </a:xfrm>
          <a:prstGeom prst="rect">
            <a:avLst/>
          </a:prstGeom>
          <a:noFill/>
        </p:spPr>
        <p:txBody>
          <a:bodyPr wrap="none" rtlCol="0">
            <a:spAutoFit/>
          </a:bodyPr>
          <a:lstStyle/>
          <a:p>
            <a:r>
              <a:rPr lang="en-GB" dirty="0" smtClean="0">
                <a:solidFill>
                  <a:schemeClr val="bg1"/>
                </a:solidFill>
              </a:rPr>
              <a:t> looked close to tears.</a:t>
            </a:r>
            <a:endParaRPr lang="en-GB" dirty="0">
              <a:solidFill>
                <a:schemeClr val="bg1"/>
              </a:solidFill>
            </a:endParaRPr>
          </a:p>
        </p:txBody>
      </p:sp>
      <p:sp>
        <p:nvSpPr>
          <p:cNvPr id="7" name="TextBox 6"/>
          <p:cNvSpPr txBox="1"/>
          <p:nvPr/>
        </p:nvSpPr>
        <p:spPr>
          <a:xfrm>
            <a:off x="683568" y="3717032"/>
            <a:ext cx="1407437" cy="369332"/>
          </a:xfrm>
          <a:prstGeom prst="rect">
            <a:avLst/>
          </a:prstGeom>
          <a:noFill/>
        </p:spPr>
        <p:txBody>
          <a:bodyPr wrap="none" rtlCol="0">
            <a:spAutoFit/>
          </a:bodyPr>
          <a:lstStyle/>
          <a:p>
            <a:r>
              <a:rPr lang="en-GB" dirty="0" smtClean="0">
                <a:solidFill>
                  <a:schemeClr val="bg1"/>
                </a:solidFill>
              </a:rPr>
              <a:t>For Jake  was</a:t>
            </a:r>
            <a:endParaRPr lang="en-GB" dirty="0">
              <a:solidFill>
                <a:schemeClr val="bg1"/>
              </a:solidFill>
            </a:endParaRPr>
          </a:p>
        </p:txBody>
      </p:sp>
      <p:sp>
        <p:nvSpPr>
          <p:cNvPr id="8" name="TextBox 7"/>
          <p:cNvSpPr txBox="1"/>
          <p:nvPr/>
        </p:nvSpPr>
        <p:spPr>
          <a:xfrm>
            <a:off x="2051720" y="3717032"/>
            <a:ext cx="3231719" cy="369332"/>
          </a:xfrm>
          <a:prstGeom prst="rect">
            <a:avLst/>
          </a:prstGeom>
          <a:noFill/>
        </p:spPr>
        <p:txBody>
          <a:bodyPr wrap="none" rtlCol="0">
            <a:spAutoFit/>
          </a:bodyPr>
          <a:lstStyle/>
          <a:p>
            <a:r>
              <a:rPr lang="en-GB" dirty="0">
                <a:solidFill>
                  <a:schemeClr val="bg1"/>
                </a:solidFill>
              </a:rPr>
              <a:t>t</a:t>
            </a:r>
            <a:r>
              <a:rPr lang="en-GB" dirty="0" smtClean="0">
                <a:solidFill>
                  <a:schemeClr val="bg1"/>
                </a:solidFill>
              </a:rPr>
              <a:t>he only dog he had ever loved. </a:t>
            </a:r>
            <a:endParaRPr lang="en-GB" dirty="0">
              <a:solidFill>
                <a:schemeClr val="bg1"/>
              </a:solidFill>
            </a:endParaRPr>
          </a:p>
        </p:txBody>
      </p:sp>
      <p:sp>
        <p:nvSpPr>
          <p:cNvPr id="9" name="TextBox 8"/>
          <p:cNvSpPr txBox="1"/>
          <p:nvPr/>
        </p:nvSpPr>
        <p:spPr>
          <a:xfrm>
            <a:off x="4211960" y="4797152"/>
            <a:ext cx="4166077" cy="369332"/>
          </a:xfrm>
          <a:prstGeom prst="rect">
            <a:avLst/>
          </a:prstGeom>
          <a:noFill/>
        </p:spPr>
        <p:txBody>
          <a:bodyPr wrap="none" rtlCol="0">
            <a:spAutoFit/>
          </a:bodyPr>
          <a:lstStyle/>
          <a:p>
            <a:r>
              <a:rPr lang="en-GB" dirty="0" smtClean="0"/>
              <a:t>You’re A Bad Man Mr Gum – Andy Stanton</a:t>
            </a:r>
            <a:endParaRPr lang="en-GB"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20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20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blinds(horizontal)">
                                      <p:cBhvr>
                                        <p:cTn id="3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6000" b="-6000"/>
          </a:stretch>
        </a:blipFill>
        <a:effectLst/>
      </p:bgPr>
    </p:bg>
    <p:spTree>
      <p:nvGrpSpPr>
        <p:cNvPr id="1" name=""/>
        <p:cNvGrpSpPr/>
        <p:nvPr/>
      </p:nvGrpSpPr>
      <p:grpSpPr>
        <a:xfrm>
          <a:off x="0" y="0"/>
          <a:ext cx="0" cy="0"/>
          <a:chOff x="0" y="0"/>
          <a:chExt cx="0" cy="0"/>
        </a:xfrm>
      </p:grpSpPr>
      <p:sp>
        <p:nvSpPr>
          <p:cNvPr id="2" name="TextBox 1"/>
          <p:cNvSpPr txBox="1"/>
          <p:nvPr/>
        </p:nvSpPr>
        <p:spPr>
          <a:xfrm>
            <a:off x="611560" y="1412776"/>
            <a:ext cx="7632848" cy="3231654"/>
          </a:xfrm>
          <a:prstGeom prst="rect">
            <a:avLst/>
          </a:prstGeom>
          <a:noFill/>
        </p:spPr>
        <p:txBody>
          <a:bodyPr wrap="square" rtlCol="0">
            <a:spAutoFit/>
          </a:bodyPr>
          <a:lstStyle/>
          <a:p>
            <a:r>
              <a:rPr lang="en-GB" dirty="0" smtClean="0">
                <a:solidFill>
                  <a:schemeClr val="bg1"/>
                </a:solidFill>
              </a:rPr>
              <a:t>#26 rearrange these words into a sequence that makes sense. Use the punctuation as well. </a:t>
            </a:r>
          </a:p>
          <a:p>
            <a:endParaRPr lang="en-GB" dirty="0" smtClean="0">
              <a:solidFill>
                <a:schemeClr val="bg1"/>
              </a:solidFill>
            </a:endParaRPr>
          </a:p>
          <a:p>
            <a:endParaRPr lang="en-GB" dirty="0">
              <a:solidFill>
                <a:schemeClr val="bg1"/>
              </a:solidFill>
            </a:endParaRPr>
          </a:p>
          <a:p>
            <a:r>
              <a:rPr lang="en-GB" sz="4400" dirty="0" smtClean="0">
                <a:solidFill>
                  <a:schemeClr val="bg1"/>
                </a:solidFill>
              </a:rPr>
              <a:t>, . . if was Dixie not was Emma did excited understand so Dixie but</a:t>
            </a:r>
            <a:endParaRPr lang="en-GB" sz="4400" dirty="0">
              <a:solidFill>
                <a:schemeClr val="bg1"/>
              </a:solidFill>
            </a:endParaRPr>
          </a:p>
        </p:txBody>
      </p:sp>
    </p:spTree>
    <p:custDataLst>
      <p:tags r:id="rId1"/>
    </p:custData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6000" b="-6000"/>
          </a:stretch>
        </a:blipFill>
        <a:effectLst/>
      </p:bgPr>
    </p:bg>
    <p:spTree>
      <p:nvGrpSpPr>
        <p:cNvPr id="1" name=""/>
        <p:cNvGrpSpPr/>
        <p:nvPr/>
      </p:nvGrpSpPr>
      <p:grpSpPr>
        <a:xfrm>
          <a:off x="0" y="0"/>
          <a:ext cx="0" cy="0"/>
          <a:chOff x="0" y="0"/>
          <a:chExt cx="0" cy="0"/>
        </a:xfrm>
      </p:grpSpPr>
      <p:sp>
        <p:nvSpPr>
          <p:cNvPr id="2" name="TextBox 1"/>
          <p:cNvSpPr txBox="1"/>
          <p:nvPr/>
        </p:nvSpPr>
        <p:spPr>
          <a:xfrm>
            <a:off x="611560" y="1412776"/>
            <a:ext cx="7632848" cy="3416320"/>
          </a:xfrm>
          <a:prstGeom prst="rect">
            <a:avLst/>
          </a:prstGeom>
          <a:noFill/>
        </p:spPr>
        <p:txBody>
          <a:bodyPr wrap="square" rtlCol="0">
            <a:spAutoFit/>
          </a:bodyPr>
          <a:lstStyle/>
          <a:p>
            <a:r>
              <a:rPr lang="en-GB" dirty="0" smtClean="0">
                <a:solidFill>
                  <a:schemeClr val="bg1"/>
                </a:solidFill>
              </a:rPr>
              <a:t>#27  Toolkit it? Why does this description work so well?</a:t>
            </a:r>
          </a:p>
          <a:p>
            <a:endParaRPr lang="en-GB" dirty="0">
              <a:solidFill>
                <a:schemeClr val="bg1"/>
              </a:solidFill>
            </a:endParaRPr>
          </a:p>
          <a:p>
            <a:r>
              <a:rPr lang="en-GB" sz="2000" i="1" dirty="0" smtClean="0">
                <a:solidFill>
                  <a:schemeClr val="bg1"/>
                </a:solidFill>
              </a:rPr>
              <a:t>I took the tattered object in my hands and turned it over rather ruefully. It was a very ordinary black hat of the usual round shape, hard and much worse for wear. The lining had been of silk, but was a good deal discoloured. There was no maker’s name; but, as Holmes had remarked, the initials “H.B.” were scrawled upon one side. It was pierced in the brim for a hat-securer, but the elastic was missing. For the rest, it was cracked, exceedingly dusty, and spotted in several places, although there seemed to have been some attempt to hide the discoloured patches by smearing them with ink.</a:t>
            </a:r>
            <a:endParaRPr lang="en-GB" sz="2000" dirty="0" smtClean="0">
              <a:solidFill>
                <a:schemeClr val="bg1"/>
              </a:solidFill>
            </a:endParaRPr>
          </a:p>
        </p:txBody>
      </p:sp>
      <p:sp>
        <p:nvSpPr>
          <p:cNvPr id="3" name="TextBox 2"/>
          <p:cNvSpPr txBox="1"/>
          <p:nvPr/>
        </p:nvSpPr>
        <p:spPr>
          <a:xfrm>
            <a:off x="4355976" y="4725144"/>
            <a:ext cx="4025589" cy="369332"/>
          </a:xfrm>
          <a:prstGeom prst="rect">
            <a:avLst/>
          </a:prstGeom>
          <a:noFill/>
        </p:spPr>
        <p:txBody>
          <a:bodyPr wrap="none" rtlCol="0">
            <a:spAutoFit/>
          </a:bodyPr>
          <a:lstStyle/>
          <a:p>
            <a:r>
              <a:rPr lang="en-GB" dirty="0" smtClean="0"/>
              <a:t>From the Adventures of Sherlock Holmes</a:t>
            </a:r>
            <a:endParaRPr lang="en-GB" dirty="0"/>
          </a:p>
        </p:txBody>
      </p:sp>
    </p:spTree>
    <p:custDataLst>
      <p:tags r:id="rId1"/>
    </p:custData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6000" b="-6000"/>
          </a:stretch>
        </a:blipFill>
        <a:effectLst/>
      </p:bgPr>
    </p:bg>
    <p:spTree>
      <p:nvGrpSpPr>
        <p:cNvPr id="1" name=""/>
        <p:cNvGrpSpPr/>
        <p:nvPr/>
      </p:nvGrpSpPr>
      <p:grpSpPr>
        <a:xfrm>
          <a:off x="0" y="0"/>
          <a:ext cx="0" cy="0"/>
          <a:chOff x="0" y="0"/>
          <a:chExt cx="0" cy="0"/>
        </a:xfrm>
      </p:grpSpPr>
      <p:sp>
        <p:nvSpPr>
          <p:cNvPr id="2" name="TextBox 1"/>
          <p:cNvSpPr txBox="1"/>
          <p:nvPr/>
        </p:nvSpPr>
        <p:spPr>
          <a:xfrm>
            <a:off x="611560" y="1412776"/>
            <a:ext cx="7632848" cy="4247317"/>
          </a:xfrm>
          <a:prstGeom prst="rect">
            <a:avLst/>
          </a:prstGeom>
          <a:noFill/>
        </p:spPr>
        <p:txBody>
          <a:bodyPr wrap="square" rtlCol="0">
            <a:spAutoFit/>
          </a:bodyPr>
          <a:lstStyle/>
          <a:p>
            <a:r>
              <a:rPr lang="en-GB" dirty="0" smtClean="0">
                <a:solidFill>
                  <a:schemeClr val="bg1"/>
                </a:solidFill>
              </a:rPr>
              <a:t>#28  Random Word Reader Feeder!</a:t>
            </a:r>
          </a:p>
          <a:p>
            <a:endParaRPr lang="en-GB" dirty="0">
              <a:solidFill>
                <a:schemeClr val="bg1"/>
              </a:solidFill>
            </a:endParaRPr>
          </a:p>
          <a:p>
            <a:r>
              <a:rPr lang="en-US" dirty="0">
                <a:solidFill>
                  <a:schemeClr val="bg1"/>
                </a:solidFill>
              </a:rPr>
              <a:t>Choose a book. </a:t>
            </a:r>
            <a:endParaRPr lang="en-US" dirty="0" smtClean="0">
              <a:solidFill>
                <a:schemeClr val="bg1"/>
              </a:solidFill>
            </a:endParaRPr>
          </a:p>
          <a:p>
            <a:r>
              <a:rPr lang="en-US" dirty="0" smtClean="0">
                <a:solidFill>
                  <a:schemeClr val="bg1"/>
                </a:solidFill>
              </a:rPr>
              <a:t>Ask </a:t>
            </a:r>
            <a:r>
              <a:rPr lang="en-US" dirty="0">
                <a:solidFill>
                  <a:schemeClr val="bg1"/>
                </a:solidFill>
              </a:rPr>
              <a:t>for a number - this gives you a page to turn to. </a:t>
            </a:r>
            <a:endParaRPr lang="en-US" dirty="0" smtClean="0">
              <a:solidFill>
                <a:schemeClr val="bg1"/>
              </a:solidFill>
            </a:endParaRPr>
          </a:p>
          <a:p>
            <a:r>
              <a:rPr lang="en-US" dirty="0" smtClean="0">
                <a:solidFill>
                  <a:schemeClr val="bg1"/>
                </a:solidFill>
              </a:rPr>
              <a:t>Now </a:t>
            </a:r>
            <a:r>
              <a:rPr lang="en-US" dirty="0">
                <a:solidFill>
                  <a:schemeClr val="bg1"/>
                </a:solidFill>
              </a:rPr>
              <a:t>ask for a number - this gives you the line. </a:t>
            </a:r>
            <a:endParaRPr lang="en-US" dirty="0" smtClean="0">
              <a:solidFill>
                <a:schemeClr val="bg1"/>
              </a:solidFill>
            </a:endParaRPr>
          </a:p>
          <a:p>
            <a:r>
              <a:rPr lang="en-US" dirty="0" smtClean="0">
                <a:solidFill>
                  <a:schemeClr val="bg1"/>
                </a:solidFill>
              </a:rPr>
              <a:t>Then </a:t>
            </a:r>
            <a:r>
              <a:rPr lang="en-US" dirty="0">
                <a:solidFill>
                  <a:schemeClr val="bg1"/>
                </a:solidFill>
              </a:rPr>
              <a:t>ask for a small number - this will select a word. </a:t>
            </a:r>
            <a:endParaRPr lang="en-US" dirty="0" smtClean="0">
              <a:solidFill>
                <a:schemeClr val="bg1"/>
              </a:solidFill>
            </a:endParaRPr>
          </a:p>
          <a:p>
            <a:endParaRPr lang="en-US" dirty="0">
              <a:solidFill>
                <a:schemeClr val="bg1"/>
              </a:solidFill>
            </a:endParaRPr>
          </a:p>
          <a:p>
            <a:r>
              <a:rPr lang="en-US" dirty="0" smtClean="0">
                <a:solidFill>
                  <a:schemeClr val="bg1"/>
                </a:solidFill>
              </a:rPr>
              <a:t>You then </a:t>
            </a:r>
            <a:r>
              <a:rPr lang="en-US" dirty="0">
                <a:solidFill>
                  <a:schemeClr val="bg1"/>
                </a:solidFill>
              </a:rPr>
              <a:t>have 15 seconds to write a sentence using the selected word. Then use the same sort of process to randomly select two or three words - can they make a sentence using the words... </a:t>
            </a:r>
            <a:endParaRPr lang="en-US" dirty="0" smtClean="0">
              <a:solidFill>
                <a:schemeClr val="bg1"/>
              </a:solidFill>
            </a:endParaRPr>
          </a:p>
          <a:p>
            <a:endParaRPr lang="en-US" dirty="0">
              <a:solidFill>
                <a:schemeClr val="bg1"/>
              </a:solidFill>
            </a:endParaRPr>
          </a:p>
          <a:p>
            <a:r>
              <a:rPr lang="en-US" dirty="0" smtClean="0">
                <a:solidFill>
                  <a:schemeClr val="bg1"/>
                </a:solidFill>
              </a:rPr>
              <a:t>You must use a capital letter and </a:t>
            </a:r>
            <a:r>
              <a:rPr lang="en-US" dirty="0">
                <a:solidFill>
                  <a:schemeClr val="bg1"/>
                </a:solidFill>
              </a:rPr>
              <a:t>full </a:t>
            </a:r>
            <a:r>
              <a:rPr lang="en-US" dirty="0" smtClean="0">
                <a:solidFill>
                  <a:schemeClr val="bg1"/>
                </a:solidFill>
              </a:rPr>
              <a:t>stop plus some ambitious words or punctuation.</a:t>
            </a:r>
            <a:endParaRPr lang="en-GB" dirty="0">
              <a:solidFill>
                <a:schemeClr val="bg1"/>
              </a:solidFill>
            </a:endParaRPr>
          </a:p>
          <a:p>
            <a:endParaRPr lang="en-GB" dirty="0" smtClean="0">
              <a:solidFill>
                <a:schemeClr val="bg1"/>
              </a:solidFill>
            </a:endParaRPr>
          </a:p>
          <a:p>
            <a:endParaRPr lang="en-GB" dirty="0">
              <a:solidFill>
                <a:schemeClr val="bg1"/>
              </a:solidFill>
            </a:endParaRPr>
          </a:p>
        </p:txBody>
      </p:sp>
    </p:spTree>
    <p:custDataLst>
      <p:tags r:id="rId1"/>
    </p:custData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6000" b="-6000"/>
          </a:stretch>
        </a:blipFill>
        <a:effectLst/>
      </p:bgPr>
    </p:bg>
    <p:spTree>
      <p:nvGrpSpPr>
        <p:cNvPr id="1" name=""/>
        <p:cNvGrpSpPr/>
        <p:nvPr/>
      </p:nvGrpSpPr>
      <p:grpSpPr>
        <a:xfrm>
          <a:off x="0" y="0"/>
          <a:ext cx="0" cy="0"/>
          <a:chOff x="0" y="0"/>
          <a:chExt cx="0" cy="0"/>
        </a:xfrm>
      </p:grpSpPr>
      <p:sp>
        <p:nvSpPr>
          <p:cNvPr id="2" name="TextBox 1"/>
          <p:cNvSpPr txBox="1"/>
          <p:nvPr/>
        </p:nvSpPr>
        <p:spPr>
          <a:xfrm>
            <a:off x="611560" y="1412776"/>
            <a:ext cx="7632848" cy="4247317"/>
          </a:xfrm>
          <a:prstGeom prst="rect">
            <a:avLst/>
          </a:prstGeom>
          <a:noFill/>
        </p:spPr>
        <p:txBody>
          <a:bodyPr wrap="square" rtlCol="0">
            <a:spAutoFit/>
          </a:bodyPr>
          <a:lstStyle/>
          <a:p>
            <a:r>
              <a:rPr lang="en-GB" dirty="0" smtClean="0">
                <a:solidFill>
                  <a:schemeClr val="bg1"/>
                </a:solidFill>
              </a:rPr>
              <a:t>#29 Make sense of the ‘unmake-a-sensible’</a:t>
            </a:r>
          </a:p>
          <a:p>
            <a:endParaRPr lang="en-GB" dirty="0">
              <a:solidFill>
                <a:schemeClr val="bg1"/>
              </a:solidFill>
            </a:endParaRPr>
          </a:p>
          <a:p>
            <a:r>
              <a:rPr lang="en-GB" dirty="0" smtClean="0">
                <a:solidFill>
                  <a:schemeClr val="bg1"/>
                </a:solidFill>
              </a:rPr>
              <a:t>Here are four nouns and four verbs. Choose one of each and then a make a sentence that is equally creative and silly. An example has been done for you.</a:t>
            </a:r>
          </a:p>
          <a:p>
            <a:endParaRPr lang="en-GB" dirty="0">
              <a:solidFill>
                <a:schemeClr val="bg1"/>
              </a:solidFill>
            </a:endParaRPr>
          </a:p>
          <a:p>
            <a:r>
              <a:rPr lang="en-US" dirty="0" smtClean="0"/>
              <a:t>		car</a:t>
            </a:r>
          </a:p>
          <a:p>
            <a:r>
              <a:rPr lang="en-US" dirty="0" smtClean="0"/>
              <a:t>		rubber</a:t>
            </a:r>
          </a:p>
          <a:p>
            <a:r>
              <a:rPr lang="en-US" dirty="0" smtClean="0"/>
              <a:t>		fork</a:t>
            </a:r>
          </a:p>
          <a:p>
            <a:r>
              <a:rPr lang="en-US" dirty="0" smtClean="0"/>
              <a:t>		flower</a:t>
            </a:r>
          </a:p>
          <a:p>
            <a:endParaRPr lang="en-US" dirty="0"/>
          </a:p>
          <a:p>
            <a:r>
              <a:rPr lang="en-US" dirty="0" smtClean="0">
                <a:solidFill>
                  <a:schemeClr val="bg1"/>
                </a:solidFill>
              </a:rPr>
              <a:t>The car hoped for </a:t>
            </a:r>
            <a:r>
              <a:rPr lang="en-US" dirty="0">
                <a:solidFill>
                  <a:schemeClr val="bg1"/>
                </a:solidFill>
              </a:rPr>
              <a:t>a </a:t>
            </a:r>
            <a:r>
              <a:rPr lang="en-US" dirty="0" smtClean="0">
                <a:solidFill>
                  <a:schemeClr val="bg1"/>
                </a:solidFill>
              </a:rPr>
              <a:t>bag of joy.</a:t>
            </a:r>
            <a:r>
              <a:rPr lang="en-US" dirty="0">
                <a:solidFill>
                  <a:schemeClr val="bg1"/>
                </a:solidFill>
              </a:rPr>
              <a:t/>
            </a:r>
            <a:br>
              <a:rPr lang="en-US" dirty="0">
                <a:solidFill>
                  <a:schemeClr val="bg1"/>
                </a:solidFill>
              </a:rPr>
            </a:br>
            <a:r>
              <a:rPr lang="en-US" dirty="0">
                <a:solidFill>
                  <a:schemeClr val="bg1"/>
                </a:solidFill>
              </a:rPr>
              <a:t>The </a:t>
            </a:r>
            <a:r>
              <a:rPr lang="en-US" dirty="0" smtClean="0">
                <a:solidFill>
                  <a:schemeClr val="bg1"/>
                </a:solidFill>
              </a:rPr>
              <a:t>rubber pinched back a piece of the snow. </a:t>
            </a:r>
          </a:p>
          <a:p>
            <a:r>
              <a:rPr lang="en-US" dirty="0" smtClean="0">
                <a:solidFill>
                  <a:schemeClr val="bg1"/>
                </a:solidFill>
              </a:rPr>
              <a:t>The flower dashed up the stairs and into the bathroom. </a:t>
            </a:r>
            <a:endParaRPr lang="en-GB" dirty="0">
              <a:solidFill>
                <a:schemeClr val="bg1"/>
              </a:solidFill>
            </a:endParaRPr>
          </a:p>
          <a:p>
            <a:endParaRPr lang="en-GB" dirty="0" smtClean="0">
              <a:solidFill>
                <a:schemeClr val="bg1"/>
              </a:solidFill>
            </a:endParaRPr>
          </a:p>
          <a:p>
            <a:endParaRPr lang="en-GB" dirty="0">
              <a:solidFill>
                <a:schemeClr val="bg1"/>
              </a:solidFill>
            </a:endParaRPr>
          </a:p>
        </p:txBody>
      </p:sp>
      <p:sp>
        <p:nvSpPr>
          <p:cNvPr id="3" name="TextBox 2"/>
          <p:cNvSpPr txBox="1"/>
          <p:nvPr/>
        </p:nvSpPr>
        <p:spPr>
          <a:xfrm>
            <a:off x="4355976" y="2780928"/>
            <a:ext cx="1296144" cy="1200329"/>
          </a:xfrm>
          <a:prstGeom prst="rect">
            <a:avLst/>
          </a:prstGeom>
          <a:noFill/>
        </p:spPr>
        <p:txBody>
          <a:bodyPr wrap="square" rtlCol="0">
            <a:spAutoFit/>
          </a:bodyPr>
          <a:lstStyle/>
          <a:p>
            <a:r>
              <a:rPr lang="en-US" dirty="0"/>
              <a:t>g</a:t>
            </a:r>
            <a:r>
              <a:rPr lang="en-US" dirty="0" smtClean="0"/>
              <a:t>uzzled</a:t>
            </a:r>
          </a:p>
          <a:p>
            <a:r>
              <a:rPr lang="en-US" dirty="0"/>
              <a:t>p</a:t>
            </a:r>
            <a:r>
              <a:rPr lang="en-US" dirty="0" smtClean="0"/>
              <a:t>inched</a:t>
            </a:r>
          </a:p>
          <a:p>
            <a:r>
              <a:rPr lang="en-US" dirty="0"/>
              <a:t>d</a:t>
            </a:r>
            <a:r>
              <a:rPr lang="en-US" dirty="0" smtClean="0"/>
              <a:t>ashed</a:t>
            </a:r>
          </a:p>
          <a:p>
            <a:r>
              <a:rPr lang="en-US" dirty="0" smtClean="0"/>
              <a:t>hoped</a:t>
            </a:r>
            <a:endParaRPr lang="en-GB" dirty="0"/>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6000" b="-6000"/>
          </a:stretch>
        </a:blipFill>
        <a:effectLst/>
      </p:bgPr>
    </p:bg>
    <p:spTree>
      <p:nvGrpSpPr>
        <p:cNvPr id="1" name=""/>
        <p:cNvGrpSpPr/>
        <p:nvPr/>
      </p:nvGrpSpPr>
      <p:grpSpPr>
        <a:xfrm>
          <a:off x="0" y="0"/>
          <a:ext cx="0" cy="0"/>
          <a:chOff x="0" y="0"/>
          <a:chExt cx="0" cy="0"/>
        </a:xfrm>
      </p:grpSpPr>
      <p:sp>
        <p:nvSpPr>
          <p:cNvPr id="2" name="TextBox 1"/>
          <p:cNvSpPr txBox="1"/>
          <p:nvPr/>
        </p:nvSpPr>
        <p:spPr>
          <a:xfrm>
            <a:off x="611560" y="1412776"/>
            <a:ext cx="7632848" cy="3416320"/>
          </a:xfrm>
          <a:prstGeom prst="rect">
            <a:avLst/>
          </a:prstGeom>
          <a:noFill/>
        </p:spPr>
        <p:txBody>
          <a:bodyPr wrap="square" rtlCol="0">
            <a:spAutoFit/>
          </a:bodyPr>
          <a:lstStyle/>
          <a:p>
            <a:r>
              <a:rPr lang="en-GB" dirty="0" smtClean="0">
                <a:solidFill>
                  <a:schemeClr val="bg1"/>
                </a:solidFill>
              </a:rPr>
              <a:t>#3  What do you think the words could or should be?</a:t>
            </a:r>
          </a:p>
          <a:p>
            <a:endParaRPr lang="en-GB" dirty="0">
              <a:solidFill>
                <a:schemeClr val="bg1"/>
              </a:solidFill>
            </a:endParaRPr>
          </a:p>
          <a:p>
            <a:r>
              <a:rPr lang="en-GB" sz="3600" dirty="0" smtClean="0">
                <a:solidFill>
                  <a:schemeClr val="bg1"/>
                </a:solidFill>
              </a:rPr>
              <a:t>It was a dark, blustery porcupine in spring, and the charabanc of London was chasing a small mining town across the dried out dynamite of the old North sea.</a:t>
            </a:r>
          </a:p>
        </p:txBody>
      </p:sp>
    </p:spTree>
    <p:custDataLst>
      <p:tags r:id="rId1"/>
    </p:custData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6000" b="-6000"/>
          </a:stretch>
        </a:blipFill>
        <a:effectLst/>
      </p:bgPr>
    </p:bg>
    <p:spTree>
      <p:nvGrpSpPr>
        <p:cNvPr id="1" name=""/>
        <p:cNvGrpSpPr/>
        <p:nvPr/>
      </p:nvGrpSpPr>
      <p:grpSpPr>
        <a:xfrm>
          <a:off x="0" y="0"/>
          <a:ext cx="0" cy="0"/>
          <a:chOff x="0" y="0"/>
          <a:chExt cx="0" cy="0"/>
        </a:xfrm>
      </p:grpSpPr>
      <p:sp>
        <p:nvSpPr>
          <p:cNvPr id="2" name="TextBox 1"/>
          <p:cNvSpPr txBox="1"/>
          <p:nvPr/>
        </p:nvSpPr>
        <p:spPr>
          <a:xfrm>
            <a:off x="611560" y="1412776"/>
            <a:ext cx="7632848" cy="4216539"/>
          </a:xfrm>
          <a:prstGeom prst="rect">
            <a:avLst/>
          </a:prstGeom>
          <a:noFill/>
        </p:spPr>
        <p:txBody>
          <a:bodyPr wrap="square" rtlCol="0">
            <a:spAutoFit/>
          </a:bodyPr>
          <a:lstStyle/>
          <a:p>
            <a:r>
              <a:rPr lang="en-GB" dirty="0" smtClean="0">
                <a:solidFill>
                  <a:schemeClr val="bg1"/>
                </a:solidFill>
              </a:rPr>
              <a:t>#30  Connect It!</a:t>
            </a:r>
          </a:p>
          <a:p>
            <a:endParaRPr lang="en-GB" dirty="0">
              <a:solidFill>
                <a:schemeClr val="bg1"/>
              </a:solidFill>
            </a:endParaRPr>
          </a:p>
          <a:p>
            <a:r>
              <a:rPr lang="en-GB" sz="2800" dirty="0" smtClean="0">
                <a:solidFill>
                  <a:schemeClr val="bg1"/>
                </a:solidFill>
              </a:rPr>
              <a:t>Look at the two sentences. Can you connect them together with powerful connectives? Do you need to change the words to make the sentences more powerful?</a:t>
            </a:r>
          </a:p>
          <a:p>
            <a:endParaRPr lang="en-GB" sz="2800" dirty="0">
              <a:solidFill>
                <a:schemeClr val="bg1"/>
              </a:solidFill>
            </a:endParaRPr>
          </a:p>
          <a:p>
            <a:pPr algn="ctr"/>
            <a:r>
              <a:rPr lang="en-US" sz="2800" dirty="0">
                <a:solidFill>
                  <a:srgbClr val="FFFF00"/>
                </a:solidFill>
              </a:rPr>
              <a:t>The </a:t>
            </a:r>
            <a:r>
              <a:rPr lang="en-US" sz="2800" dirty="0" smtClean="0">
                <a:solidFill>
                  <a:srgbClr val="FFFF00"/>
                </a:solidFill>
              </a:rPr>
              <a:t>dog found </a:t>
            </a:r>
            <a:r>
              <a:rPr lang="en-US" sz="2800" dirty="0">
                <a:solidFill>
                  <a:srgbClr val="FFFF00"/>
                </a:solidFill>
              </a:rPr>
              <a:t>the </a:t>
            </a:r>
            <a:r>
              <a:rPr lang="en-US" sz="2800" dirty="0" smtClean="0">
                <a:solidFill>
                  <a:srgbClr val="FFFF00"/>
                </a:solidFill>
              </a:rPr>
              <a:t>key</a:t>
            </a:r>
            <a:r>
              <a:rPr lang="en-US" sz="2800" dirty="0">
                <a:solidFill>
                  <a:srgbClr val="FFFF00"/>
                </a:solidFill>
              </a:rPr>
              <a:t/>
            </a:r>
            <a:br>
              <a:rPr lang="en-US" sz="2800" dirty="0">
                <a:solidFill>
                  <a:srgbClr val="FFFF00"/>
                </a:solidFill>
              </a:rPr>
            </a:br>
            <a:r>
              <a:rPr lang="en-US" sz="2800" dirty="0">
                <a:solidFill>
                  <a:srgbClr val="FFFF00"/>
                </a:solidFill>
              </a:rPr>
              <a:t>The </a:t>
            </a:r>
            <a:r>
              <a:rPr lang="en-US" sz="2800" dirty="0" smtClean="0">
                <a:solidFill>
                  <a:srgbClr val="FFFF00"/>
                </a:solidFill>
              </a:rPr>
              <a:t>key </a:t>
            </a:r>
            <a:r>
              <a:rPr lang="en-US" sz="2800" dirty="0">
                <a:solidFill>
                  <a:srgbClr val="FFFF00"/>
                </a:solidFill>
              </a:rPr>
              <a:t>was full of </a:t>
            </a:r>
            <a:r>
              <a:rPr lang="en-US" sz="2800" dirty="0" smtClean="0">
                <a:solidFill>
                  <a:srgbClr val="FFFF00"/>
                </a:solidFill>
              </a:rPr>
              <a:t>rust. </a:t>
            </a:r>
            <a:endParaRPr lang="en-GB" sz="2800" dirty="0">
              <a:solidFill>
                <a:srgbClr val="FFFF00"/>
              </a:solidFill>
            </a:endParaRPr>
          </a:p>
          <a:p>
            <a:endParaRPr lang="en-GB" dirty="0" smtClean="0">
              <a:solidFill>
                <a:schemeClr val="bg1"/>
              </a:solidFill>
            </a:endParaRPr>
          </a:p>
          <a:p>
            <a:endParaRPr lang="en-GB" dirty="0">
              <a:solidFill>
                <a:schemeClr val="bg1"/>
              </a:solidFill>
            </a:endParaRPr>
          </a:p>
        </p:txBody>
      </p:sp>
    </p:spTree>
    <p:custDataLst>
      <p:tags r:id="rId1"/>
    </p:custData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6000" b="-6000"/>
          </a:stretch>
        </a:blipFill>
        <a:effectLst/>
      </p:bgPr>
    </p:bg>
    <p:spTree>
      <p:nvGrpSpPr>
        <p:cNvPr id="1" name=""/>
        <p:cNvGrpSpPr/>
        <p:nvPr/>
      </p:nvGrpSpPr>
      <p:grpSpPr>
        <a:xfrm>
          <a:off x="0" y="0"/>
          <a:ext cx="0" cy="0"/>
          <a:chOff x="0" y="0"/>
          <a:chExt cx="0" cy="0"/>
        </a:xfrm>
      </p:grpSpPr>
      <p:sp>
        <p:nvSpPr>
          <p:cNvPr id="2" name="TextBox 1"/>
          <p:cNvSpPr txBox="1"/>
          <p:nvPr/>
        </p:nvSpPr>
        <p:spPr>
          <a:xfrm>
            <a:off x="611560" y="1412776"/>
            <a:ext cx="7632848" cy="3970318"/>
          </a:xfrm>
          <a:prstGeom prst="rect">
            <a:avLst/>
          </a:prstGeom>
          <a:noFill/>
        </p:spPr>
        <p:txBody>
          <a:bodyPr wrap="square" rtlCol="0">
            <a:spAutoFit/>
          </a:bodyPr>
          <a:lstStyle/>
          <a:p>
            <a:r>
              <a:rPr lang="en-GB" dirty="0" smtClean="0">
                <a:solidFill>
                  <a:schemeClr val="bg1"/>
                </a:solidFill>
              </a:rPr>
              <a:t>#31  Alliterate an awesome array of amazing animals! Read my example...</a:t>
            </a:r>
          </a:p>
          <a:p>
            <a:endParaRPr lang="en-GB" dirty="0">
              <a:solidFill>
                <a:schemeClr val="bg1"/>
              </a:solidFill>
            </a:endParaRPr>
          </a:p>
          <a:p>
            <a:pPr algn="ctr"/>
            <a:r>
              <a:rPr lang="en-US" sz="3600" dirty="0" smtClean="0">
                <a:solidFill>
                  <a:srgbClr val="FFFF00"/>
                </a:solidFill>
              </a:rPr>
              <a:t>The terrified tortoise tiptoed through the tiny toad's tent </a:t>
            </a:r>
            <a:r>
              <a:rPr lang="en-US" sz="3600" dirty="0">
                <a:solidFill>
                  <a:srgbClr val="FFFF00"/>
                </a:solidFill>
              </a:rPr>
              <a:t>with </a:t>
            </a:r>
            <a:r>
              <a:rPr lang="en-US" sz="3600" dirty="0" smtClean="0">
                <a:solidFill>
                  <a:srgbClr val="FFFF00"/>
                </a:solidFill>
              </a:rPr>
              <a:t>tatty towels.</a:t>
            </a:r>
          </a:p>
          <a:p>
            <a:pPr algn="ctr"/>
            <a:endParaRPr lang="en-US" sz="3600" dirty="0" smtClean="0">
              <a:solidFill>
                <a:srgbClr val="FFFF00"/>
              </a:solidFill>
            </a:endParaRPr>
          </a:p>
          <a:p>
            <a:pPr lvl="1"/>
            <a:r>
              <a:rPr lang="en-US" sz="3600" dirty="0" smtClean="0">
                <a:solidFill>
                  <a:srgbClr val="FFFF00"/>
                </a:solidFill>
              </a:rPr>
              <a:t>aardvark       snake       koala</a:t>
            </a:r>
          </a:p>
          <a:p>
            <a:pPr lvl="1"/>
            <a:r>
              <a:rPr lang="en-US" sz="3600" dirty="0" smtClean="0">
                <a:solidFill>
                  <a:srgbClr val="FFFF00"/>
                </a:solidFill>
              </a:rPr>
              <a:t>buffalo      	dragon     	flamingo</a:t>
            </a:r>
            <a:endParaRPr lang="en-GB" dirty="0">
              <a:solidFill>
                <a:schemeClr val="bg1"/>
              </a:solidFill>
            </a:endParaRPr>
          </a:p>
          <a:p>
            <a:endParaRPr lang="en-GB" dirty="0" smtClean="0">
              <a:solidFill>
                <a:schemeClr val="bg1"/>
              </a:solidFill>
            </a:endParaRPr>
          </a:p>
          <a:p>
            <a:endParaRPr lang="en-GB" dirty="0">
              <a:solidFill>
                <a:schemeClr val="bg1"/>
              </a:solidFill>
            </a:endParaRPr>
          </a:p>
        </p:txBody>
      </p:sp>
    </p:spTree>
    <p:custDataLst>
      <p:tags r:id="rId1"/>
    </p:custData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6000" b="-6000"/>
          </a:stretch>
        </a:blipFill>
        <a:effectLst/>
      </p:bgPr>
    </p:bg>
    <p:spTree>
      <p:nvGrpSpPr>
        <p:cNvPr id="1" name=""/>
        <p:cNvGrpSpPr/>
        <p:nvPr/>
      </p:nvGrpSpPr>
      <p:grpSpPr>
        <a:xfrm>
          <a:off x="0" y="0"/>
          <a:ext cx="0" cy="0"/>
          <a:chOff x="0" y="0"/>
          <a:chExt cx="0" cy="0"/>
        </a:xfrm>
      </p:grpSpPr>
      <p:sp>
        <p:nvSpPr>
          <p:cNvPr id="2" name="TextBox 1"/>
          <p:cNvSpPr txBox="1"/>
          <p:nvPr/>
        </p:nvSpPr>
        <p:spPr>
          <a:xfrm>
            <a:off x="611560" y="1412776"/>
            <a:ext cx="7632848" cy="2308324"/>
          </a:xfrm>
          <a:prstGeom prst="rect">
            <a:avLst/>
          </a:prstGeom>
          <a:noFill/>
        </p:spPr>
        <p:txBody>
          <a:bodyPr wrap="square" rtlCol="0">
            <a:spAutoFit/>
          </a:bodyPr>
          <a:lstStyle/>
          <a:p>
            <a:r>
              <a:rPr lang="en-GB" dirty="0" smtClean="0">
                <a:solidFill>
                  <a:schemeClr val="bg1"/>
                </a:solidFill>
              </a:rPr>
              <a:t>#32  </a:t>
            </a:r>
            <a:r>
              <a:rPr lang="en-GB" dirty="0" smtClean="0">
                <a:solidFill>
                  <a:schemeClr val="bg1"/>
                </a:solidFill>
              </a:rPr>
              <a:t>Can you make this sentence better?</a:t>
            </a:r>
          </a:p>
          <a:p>
            <a:endParaRPr lang="en-GB" dirty="0">
              <a:solidFill>
                <a:schemeClr val="bg1"/>
              </a:solidFill>
            </a:endParaRPr>
          </a:p>
          <a:p>
            <a:r>
              <a:rPr lang="en-GB" sz="5400" i="1" dirty="0" smtClean="0">
                <a:solidFill>
                  <a:schemeClr val="bg1"/>
                </a:solidFill>
              </a:rPr>
              <a:t>The flower was in the vase.</a:t>
            </a:r>
            <a:endParaRPr lang="en-GB" sz="5400" dirty="0" smtClean="0">
              <a:solidFill>
                <a:schemeClr val="bg1"/>
              </a:solidFill>
            </a:endParaRPr>
          </a:p>
        </p:txBody>
      </p:sp>
    </p:spTree>
    <p:custDataLst>
      <p:tags r:id="rId1"/>
    </p:custData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6000" b="-6000"/>
          </a:stretch>
        </a:blipFill>
        <a:effectLst/>
      </p:bgPr>
    </p:bg>
    <p:spTree>
      <p:nvGrpSpPr>
        <p:cNvPr id="1" name=""/>
        <p:cNvGrpSpPr/>
        <p:nvPr/>
      </p:nvGrpSpPr>
      <p:grpSpPr>
        <a:xfrm>
          <a:off x="0" y="0"/>
          <a:ext cx="0" cy="0"/>
          <a:chOff x="0" y="0"/>
          <a:chExt cx="0" cy="0"/>
        </a:xfrm>
      </p:grpSpPr>
      <p:sp>
        <p:nvSpPr>
          <p:cNvPr id="2" name="TextBox 1"/>
          <p:cNvSpPr txBox="1"/>
          <p:nvPr/>
        </p:nvSpPr>
        <p:spPr>
          <a:xfrm>
            <a:off x="611560" y="1412776"/>
            <a:ext cx="7632848" cy="3354765"/>
          </a:xfrm>
          <a:prstGeom prst="rect">
            <a:avLst/>
          </a:prstGeom>
          <a:noFill/>
        </p:spPr>
        <p:txBody>
          <a:bodyPr wrap="square" rtlCol="0">
            <a:spAutoFit/>
          </a:bodyPr>
          <a:lstStyle/>
          <a:p>
            <a:r>
              <a:rPr lang="en-GB" dirty="0" smtClean="0">
                <a:solidFill>
                  <a:schemeClr val="bg1"/>
                </a:solidFill>
              </a:rPr>
              <a:t>#33  </a:t>
            </a:r>
            <a:r>
              <a:rPr lang="en-GB" dirty="0" smtClean="0">
                <a:solidFill>
                  <a:schemeClr val="bg1"/>
                </a:solidFill>
              </a:rPr>
              <a:t>Reader Feeders </a:t>
            </a:r>
            <a:r>
              <a:rPr lang="en-GB" dirty="0" err="1" smtClean="0">
                <a:solidFill>
                  <a:schemeClr val="bg1"/>
                </a:solidFill>
              </a:rPr>
              <a:t>Needer</a:t>
            </a:r>
            <a:r>
              <a:rPr lang="en-GB" dirty="0" smtClean="0">
                <a:solidFill>
                  <a:schemeClr val="bg1"/>
                </a:solidFill>
              </a:rPr>
              <a:t> Help!</a:t>
            </a:r>
          </a:p>
          <a:p>
            <a:endParaRPr lang="en-GB" dirty="0">
              <a:solidFill>
                <a:schemeClr val="bg1"/>
              </a:solidFill>
            </a:endParaRPr>
          </a:p>
          <a:p>
            <a:pPr lvl="0"/>
            <a:r>
              <a:rPr lang="en-GB" sz="4400" dirty="0">
                <a:solidFill>
                  <a:srgbClr val="FFFF00"/>
                </a:solidFill>
              </a:rPr>
              <a:t>He </a:t>
            </a:r>
            <a:r>
              <a:rPr lang="en-GB" sz="4400" dirty="0" err="1" smtClean="0">
                <a:solidFill>
                  <a:srgbClr val="FFFF00"/>
                </a:solidFill>
              </a:rPr>
              <a:t>climmed</a:t>
            </a:r>
            <a:r>
              <a:rPr lang="en-GB" sz="4400" dirty="0" smtClean="0">
                <a:solidFill>
                  <a:srgbClr val="FFFF00"/>
                </a:solidFill>
              </a:rPr>
              <a:t> up </a:t>
            </a:r>
            <a:r>
              <a:rPr lang="en-GB" sz="4400" dirty="0">
                <a:solidFill>
                  <a:srgbClr val="FFFF00"/>
                </a:solidFill>
              </a:rPr>
              <a:t>the </a:t>
            </a:r>
            <a:r>
              <a:rPr lang="en-GB" sz="4400" dirty="0" err="1" smtClean="0">
                <a:solidFill>
                  <a:srgbClr val="FFFF00"/>
                </a:solidFill>
              </a:rPr>
              <a:t>chree</a:t>
            </a:r>
            <a:r>
              <a:rPr lang="en-GB" sz="4400" dirty="0" smtClean="0">
                <a:solidFill>
                  <a:srgbClr val="FFFF00"/>
                </a:solidFill>
              </a:rPr>
              <a:t>. </a:t>
            </a:r>
            <a:endParaRPr lang="en-GB" sz="4400" dirty="0">
              <a:solidFill>
                <a:srgbClr val="FFFF00"/>
              </a:solidFill>
            </a:endParaRPr>
          </a:p>
          <a:p>
            <a:pPr lvl="0"/>
            <a:r>
              <a:rPr lang="en-GB" sz="4400" dirty="0">
                <a:solidFill>
                  <a:schemeClr val="bg1"/>
                </a:solidFill>
              </a:rPr>
              <a:t>She was </a:t>
            </a:r>
            <a:r>
              <a:rPr lang="en-GB" sz="4400" dirty="0" err="1" smtClean="0">
                <a:solidFill>
                  <a:schemeClr val="bg1"/>
                </a:solidFill>
              </a:rPr>
              <a:t>falled</a:t>
            </a:r>
            <a:r>
              <a:rPr lang="en-GB" sz="4400" dirty="0" smtClean="0">
                <a:solidFill>
                  <a:schemeClr val="bg1"/>
                </a:solidFill>
              </a:rPr>
              <a:t> on the flaw. </a:t>
            </a:r>
            <a:endParaRPr lang="en-GB" sz="4400" dirty="0">
              <a:solidFill>
                <a:schemeClr val="bg1"/>
              </a:solidFill>
            </a:endParaRPr>
          </a:p>
          <a:p>
            <a:pPr lvl="0"/>
            <a:r>
              <a:rPr lang="en-GB" sz="4400" dirty="0">
                <a:solidFill>
                  <a:srgbClr val="FFFF00"/>
                </a:solidFill>
              </a:rPr>
              <a:t>I just </a:t>
            </a:r>
            <a:r>
              <a:rPr lang="en-GB" sz="4400" dirty="0" err="1" smtClean="0">
                <a:solidFill>
                  <a:srgbClr val="FFFF00"/>
                </a:solidFill>
              </a:rPr>
              <a:t>runned</a:t>
            </a:r>
            <a:r>
              <a:rPr lang="en-GB" sz="4400" dirty="0" smtClean="0">
                <a:solidFill>
                  <a:srgbClr val="FFFF00"/>
                </a:solidFill>
              </a:rPr>
              <a:t> </a:t>
            </a:r>
            <a:r>
              <a:rPr lang="en-GB" sz="4400" dirty="0">
                <a:solidFill>
                  <a:srgbClr val="FFFF00"/>
                </a:solidFill>
              </a:rPr>
              <a:t>over the </a:t>
            </a:r>
            <a:r>
              <a:rPr lang="en-GB" sz="4400" dirty="0" err="1" smtClean="0">
                <a:solidFill>
                  <a:srgbClr val="FFFF00"/>
                </a:solidFill>
              </a:rPr>
              <a:t>feilds</a:t>
            </a:r>
            <a:r>
              <a:rPr lang="en-GB" sz="4400" dirty="0" smtClean="0">
                <a:solidFill>
                  <a:srgbClr val="FFFF00"/>
                </a:solidFill>
              </a:rPr>
              <a:t>. </a:t>
            </a:r>
            <a:endParaRPr lang="en-GB" sz="4400" dirty="0">
              <a:solidFill>
                <a:srgbClr val="FFFF00"/>
              </a:solidFill>
            </a:endParaRPr>
          </a:p>
          <a:p>
            <a:pPr lvl="0"/>
            <a:r>
              <a:rPr lang="en-GB" sz="4400" dirty="0" smtClean="0">
                <a:solidFill>
                  <a:schemeClr val="bg1"/>
                </a:solidFill>
              </a:rPr>
              <a:t>I walking home but Lucy </a:t>
            </a:r>
            <a:r>
              <a:rPr lang="en-GB" sz="4400" dirty="0" err="1" smtClean="0">
                <a:solidFill>
                  <a:schemeClr val="bg1"/>
                </a:solidFill>
              </a:rPr>
              <a:t>runned</a:t>
            </a:r>
            <a:r>
              <a:rPr lang="en-GB" sz="4400" dirty="0" smtClean="0">
                <a:solidFill>
                  <a:schemeClr val="bg1"/>
                </a:solidFill>
              </a:rPr>
              <a:t>. </a:t>
            </a:r>
            <a:endParaRPr lang="en-GB" sz="4400" dirty="0">
              <a:solidFill>
                <a:schemeClr val="bg1"/>
              </a:solidFill>
            </a:endParaRPr>
          </a:p>
        </p:txBody>
      </p:sp>
    </p:spTree>
    <p:custDataLst>
      <p:tags r:id="rId1"/>
    </p:custData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6000" b="-6000"/>
          </a:stretch>
        </a:blipFill>
        <a:effectLst/>
      </p:bgPr>
    </p:bg>
    <p:spTree>
      <p:nvGrpSpPr>
        <p:cNvPr id="1" name=""/>
        <p:cNvGrpSpPr/>
        <p:nvPr/>
      </p:nvGrpSpPr>
      <p:grpSpPr>
        <a:xfrm>
          <a:off x="0" y="0"/>
          <a:ext cx="0" cy="0"/>
          <a:chOff x="0" y="0"/>
          <a:chExt cx="0" cy="0"/>
        </a:xfrm>
      </p:grpSpPr>
      <p:sp>
        <p:nvSpPr>
          <p:cNvPr id="2" name="TextBox 1"/>
          <p:cNvSpPr txBox="1"/>
          <p:nvPr/>
        </p:nvSpPr>
        <p:spPr>
          <a:xfrm>
            <a:off x="611560" y="1412776"/>
            <a:ext cx="7632848" cy="4370427"/>
          </a:xfrm>
          <a:prstGeom prst="rect">
            <a:avLst/>
          </a:prstGeom>
          <a:noFill/>
        </p:spPr>
        <p:txBody>
          <a:bodyPr wrap="square" rtlCol="0">
            <a:spAutoFit/>
          </a:bodyPr>
          <a:lstStyle/>
          <a:p>
            <a:r>
              <a:rPr lang="en-GB" dirty="0" smtClean="0">
                <a:solidFill>
                  <a:schemeClr val="bg1"/>
                </a:solidFill>
              </a:rPr>
              <a:t>#34  </a:t>
            </a:r>
            <a:r>
              <a:rPr lang="en-GB" dirty="0" smtClean="0">
                <a:solidFill>
                  <a:schemeClr val="bg1"/>
                </a:solidFill>
              </a:rPr>
              <a:t>Why oh why did Teddy do it? Extend the sentence. Here’s an example.</a:t>
            </a:r>
          </a:p>
          <a:p>
            <a:endParaRPr lang="en-GB" dirty="0">
              <a:solidFill>
                <a:schemeClr val="bg1"/>
              </a:solidFill>
            </a:endParaRPr>
          </a:p>
          <a:p>
            <a:r>
              <a:rPr lang="en-GB" sz="2400" dirty="0" smtClean="0">
                <a:solidFill>
                  <a:schemeClr val="bg1"/>
                </a:solidFill>
              </a:rPr>
              <a:t>Teddy closed the curtains.</a:t>
            </a:r>
          </a:p>
          <a:p>
            <a:endParaRPr lang="en-GB" sz="2400" dirty="0" smtClean="0">
              <a:solidFill>
                <a:schemeClr val="bg1"/>
              </a:solidFill>
            </a:endParaRPr>
          </a:p>
          <a:p>
            <a:r>
              <a:rPr lang="en-GB" sz="2400" dirty="0" smtClean="0">
                <a:solidFill>
                  <a:schemeClr val="bg1"/>
                </a:solidFill>
              </a:rPr>
              <a:t>Teddy closed the curtains </a:t>
            </a:r>
            <a:r>
              <a:rPr lang="en-GB" sz="2400" dirty="0" smtClean="0">
                <a:solidFill>
                  <a:schemeClr val="bg1"/>
                </a:solidFill>
              </a:rPr>
              <a:t>so that the room was plunged into darkness.</a:t>
            </a:r>
            <a:endParaRPr lang="en-GB" sz="2400" dirty="0" smtClean="0">
              <a:solidFill>
                <a:schemeClr val="bg1"/>
              </a:solidFill>
            </a:endParaRPr>
          </a:p>
          <a:p>
            <a:endParaRPr lang="en-GB" sz="2400" dirty="0">
              <a:solidFill>
                <a:schemeClr val="bg1"/>
              </a:solidFill>
            </a:endParaRPr>
          </a:p>
          <a:p>
            <a:r>
              <a:rPr lang="en-GB" sz="2400" dirty="0" smtClean="0">
                <a:solidFill>
                  <a:schemeClr val="bg1"/>
                </a:solidFill>
              </a:rPr>
              <a:t>Now you have a go...</a:t>
            </a:r>
          </a:p>
          <a:p>
            <a:endParaRPr lang="en-GB" dirty="0" smtClean="0">
              <a:solidFill>
                <a:schemeClr val="bg1"/>
              </a:solidFill>
            </a:endParaRPr>
          </a:p>
          <a:p>
            <a:pPr algn="ctr"/>
            <a:r>
              <a:rPr lang="en-US" sz="4400" dirty="0"/>
              <a:t>Teddy </a:t>
            </a:r>
            <a:r>
              <a:rPr lang="en-US" sz="4400" dirty="0" smtClean="0"/>
              <a:t>opened th</a:t>
            </a:r>
            <a:r>
              <a:rPr lang="en-US" sz="4400" dirty="0" smtClean="0"/>
              <a:t>e cupboard</a:t>
            </a:r>
            <a:r>
              <a:rPr lang="en-US" sz="4400" dirty="0" smtClean="0"/>
              <a:t>. </a:t>
            </a:r>
            <a:endParaRPr lang="en-GB" sz="4400" dirty="0"/>
          </a:p>
          <a:p>
            <a:endParaRPr lang="en-GB" dirty="0" smtClean="0">
              <a:solidFill>
                <a:schemeClr val="bg1"/>
              </a:solidFill>
            </a:endParaRPr>
          </a:p>
          <a:p>
            <a:endParaRPr lang="en-GB" dirty="0">
              <a:solidFill>
                <a:schemeClr val="bg1"/>
              </a:solidFill>
            </a:endParaRPr>
          </a:p>
        </p:txBody>
      </p:sp>
    </p:spTree>
    <p:custDataLst>
      <p:tags r:id="rId1"/>
    </p:custData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6000" b="-6000"/>
          </a:stretch>
        </a:blipFill>
        <a:effectLst/>
      </p:bgPr>
    </p:bg>
    <p:spTree>
      <p:nvGrpSpPr>
        <p:cNvPr id="1" name=""/>
        <p:cNvGrpSpPr/>
        <p:nvPr/>
      </p:nvGrpSpPr>
      <p:grpSpPr>
        <a:xfrm>
          <a:off x="0" y="0"/>
          <a:ext cx="0" cy="0"/>
          <a:chOff x="0" y="0"/>
          <a:chExt cx="0" cy="0"/>
        </a:xfrm>
      </p:grpSpPr>
      <p:sp>
        <p:nvSpPr>
          <p:cNvPr id="2" name="TextBox 1"/>
          <p:cNvSpPr txBox="1"/>
          <p:nvPr/>
        </p:nvSpPr>
        <p:spPr>
          <a:xfrm>
            <a:off x="611560" y="1412776"/>
            <a:ext cx="7632848" cy="1200329"/>
          </a:xfrm>
          <a:prstGeom prst="rect">
            <a:avLst/>
          </a:prstGeom>
          <a:noFill/>
        </p:spPr>
        <p:txBody>
          <a:bodyPr wrap="square" rtlCol="0">
            <a:spAutoFit/>
          </a:bodyPr>
          <a:lstStyle/>
          <a:p>
            <a:r>
              <a:rPr lang="en-GB" dirty="0" smtClean="0">
                <a:solidFill>
                  <a:schemeClr val="bg1"/>
                </a:solidFill>
              </a:rPr>
              <a:t>#35 </a:t>
            </a:r>
            <a:r>
              <a:rPr lang="en-GB" dirty="0" smtClean="0">
                <a:solidFill>
                  <a:schemeClr val="bg1"/>
                </a:solidFill>
              </a:rPr>
              <a:t>Drop it in!</a:t>
            </a:r>
          </a:p>
          <a:p>
            <a:endParaRPr lang="en-GB" dirty="0">
              <a:solidFill>
                <a:schemeClr val="bg1"/>
              </a:solidFill>
            </a:endParaRPr>
          </a:p>
          <a:p>
            <a:endParaRPr lang="en-GB" dirty="0" smtClean="0">
              <a:solidFill>
                <a:schemeClr val="bg1"/>
              </a:solidFill>
            </a:endParaRPr>
          </a:p>
          <a:p>
            <a:endParaRPr lang="en-GB" dirty="0">
              <a:solidFill>
                <a:schemeClr val="bg1"/>
              </a:solidFill>
            </a:endParaRPr>
          </a:p>
        </p:txBody>
      </p:sp>
      <p:sp>
        <p:nvSpPr>
          <p:cNvPr id="3" name="TextBox 2"/>
          <p:cNvSpPr txBox="1"/>
          <p:nvPr/>
        </p:nvSpPr>
        <p:spPr>
          <a:xfrm>
            <a:off x="611560" y="1628800"/>
            <a:ext cx="7632848" cy="3939540"/>
          </a:xfrm>
          <a:prstGeom prst="rect">
            <a:avLst/>
          </a:prstGeom>
          <a:noFill/>
        </p:spPr>
        <p:txBody>
          <a:bodyPr wrap="square" rtlCol="0">
            <a:spAutoFit/>
          </a:bodyPr>
          <a:lstStyle/>
          <a:p>
            <a:pPr algn="ctr"/>
            <a:endParaRPr lang="en-GB" sz="2800" dirty="0">
              <a:solidFill>
                <a:schemeClr val="bg1"/>
              </a:solidFill>
            </a:endParaRPr>
          </a:p>
          <a:p>
            <a:pPr algn="ctr"/>
            <a:r>
              <a:rPr lang="en-US" sz="2800" dirty="0" smtClean="0">
                <a:solidFill>
                  <a:schemeClr val="bg1"/>
                </a:solidFill>
              </a:rPr>
              <a:t>Take a </a:t>
            </a:r>
            <a:r>
              <a:rPr lang="en-US" sz="2800" dirty="0">
                <a:solidFill>
                  <a:schemeClr val="bg1"/>
                </a:solidFill>
              </a:rPr>
              <a:t>simple sentence and </a:t>
            </a:r>
            <a:r>
              <a:rPr lang="en-US" sz="2800" dirty="0" smtClean="0">
                <a:solidFill>
                  <a:schemeClr val="bg1"/>
                </a:solidFill>
              </a:rPr>
              <a:t>'drop </a:t>
            </a:r>
            <a:r>
              <a:rPr lang="en-US" sz="2800" dirty="0">
                <a:solidFill>
                  <a:schemeClr val="bg1"/>
                </a:solidFill>
              </a:rPr>
              <a:t>in' </a:t>
            </a:r>
            <a:r>
              <a:rPr lang="en-US" sz="2800" dirty="0" smtClean="0">
                <a:solidFill>
                  <a:schemeClr val="bg1"/>
                </a:solidFill>
              </a:rPr>
              <a:t> something </a:t>
            </a:r>
            <a:r>
              <a:rPr lang="en-US" sz="2800" dirty="0">
                <a:solidFill>
                  <a:schemeClr val="bg1"/>
                </a:solidFill>
              </a:rPr>
              <a:t>extra, e.g. adjectives, adverb, a phrase or clause. </a:t>
            </a:r>
            <a:r>
              <a:rPr lang="en-US" sz="2800" dirty="0" smtClean="0">
                <a:solidFill>
                  <a:schemeClr val="bg1"/>
                </a:solidFill>
              </a:rPr>
              <a:t>Don’t drop in </a:t>
            </a:r>
            <a:r>
              <a:rPr lang="en-US" sz="2800" dirty="0">
                <a:solidFill>
                  <a:schemeClr val="bg1"/>
                </a:solidFill>
              </a:rPr>
              <a:t>too much! </a:t>
            </a:r>
            <a:endParaRPr lang="en-US" sz="2800" dirty="0" smtClean="0">
              <a:solidFill>
                <a:schemeClr val="bg1"/>
              </a:solidFill>
            </a:endParaRPr>
          </a:p>
          <a:p>
            <a:endParaRPr lang="en-GB" dirty="0"/>
          </a:p>
          <a:p>
            <a:pPr algn="ctr"/>
            <a:r>
              <a:rPr lang="en-US" sz="4800" b="1" dirty="0" smtClean="0">
                <a:solidFill>
                  <a:schemeClr val="bg1"/>
                </a:solidFill>
              </a:rPr>
              <a:t>Polly picked a flower. </a:t>
            </a:r>
            <a:endParaRPr lang="en-GB" sz="4800" b="1" dirty="0">
              <a:solidFill>
                <a:schemeClr val="bg1"/>
              </a:solidFill>
            </a:endParaRPr>
          </a:p>
          <a:p>
            <a:endParaRPr lang="en-GB" dirty="0" smtClean="0">
              <a:solidFill>
                <a:schemeClr val="bg1"/>
              </a:solidFill>
            </a:endParaRPr>
          </a:p>
          <a:p>
            <a:endParaRPr lang="en-GB" dirty="0">
              <a:solidFill>
                <a:schemeClr val="bg1"/>
              </a:solidFill>
            </a:endParaRPr>
          </a:p>
          <a:p>
            <a:endParaRPr lang="en-GB" dirty="0" smtClean="0">
              <a:solidFill>
                <a:schemeClr val="bg1"/>
              </a:solidFill>
            </a:endParaRPr>
          </a:p>
          <a:p>
            <a:endParaRPr lang="en-GB" dirty="0">
              <a:solidFill>
                <a:schemeClr val="bg1"/>
              </a:solidFill>
            </a:endParaRPr>
          </a:p>
        </p:txBody>
      </p:sp>
    </p:spTree>
    <p:custDataLst>
      <p:tags r:id="rId1"/>
    </p:custData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6000" b="-6000"/>
          </a:stretch>
        </a:blipFill>
        <a:effectLst/>
      </p:bgPr>
    </p:bg>
    <p:spTree>
      <p:nvGrpSpPr>
        <p:cNvPr id="1" name=""/>
        <p:cNvGrpSpPr/>
        <p:nvPr/>
      </p:nvGrpSpPr>
      <p:grpSpPr>
        <a:xfrm>
          <a:off x="0" y="0"/>
          <a:ext cx="0" cy="0"/>
          <a:chOff x="0" y="0"/>
          <a:chExt cx="0" cy="0"/>
        </a:xfrm>
      </p:grpSpPr>
      <p:sp>
        <p:nvSpPr>
          <p:cNvPr id="2" name="TextBox 1"/>
          <p:cNvSpPr txBox="1"/>
          <p:nvPr/>
        </p:nvSpPr>
        <p:spPr>
          <a:xfrm>
            <a:off x="611560" y="1412776"/>
            <a:ext cx="7632848" cy="2970044"/>
          </a:xfrm>
          <a:prstGeom prst="rect">
            <a:avLst/>
          </a:prstGeom>
          <a:noFill/>
        </p:spPr>
        <p:txBody>
          <a:bodyPr wrap="square" rtlCol="0">
            <a:spAutoFit/>
          </a:bodyPr>
          <a:lstStyle/>
          <a:p>
            <a:r>
              <a:rPr lang="en-GB" dirty="0" smtClean="0">
                <a:solidFill>
                  <a:schemeClr val="bg1"/>
                </a:solidFill>
              </a:rPr>
              <a:t>#</a:t>
            </a:r>
            <a:r>
              <a:rPr lang="en-GB" dirty="0" smtClean="0">
                <a:solidFill>
                  <a:schemeClr val="bg1"/>
                </a:solidFill>
              </a:rPr>
              <a:t>36</a:t>
            </a:r>
            <a:r>
              <a:rPr lang="en-GB" dirty="0" smtClean="0">
                <a:solidFill>
                  <a:schemeClr val="bg1"/>
                </a:solidFill>
              </a:rPr>
              <a:t>  </a:t>
            </a:r>
            <a:r>
              <a:rPr lang="en-GB" dirty="0" smtClean="0">
                <a:solidFill>
                  <a:schemeClr val="bg1"/>
                </a:solidFill>
              </a:rPr>
              <a:t>Creative Connections: How many words can you think of to do with...</a:t>
            </a:r>
          </a:p>
          <a:p>
            <a:endParaRPr lang="en-GB" dirty="0">
              <a:solidFill>
                <a:schemeClr val="bg1"/>
              </a:solidFill>
            </a:endParaRPr>
          </a:p>
          <a:p>
            <a:endParaRPr lang="en-GB" dirty="0" smtClean="0">
              <a:solidFill>
                <a:schemeClr val="bg1"/>
              </a:solidFill>
            </a:endParaRPr>
          </a:p>
          <a:p>
            <a:endParaRPr lang="en-GB" dirty="0">
              <a:solidFill>
                <a:schemeClr val="bg1"/>
              </a:solidFill>
            </a:endParaRPr>
          </a:p>
          <a:p>
            <a:pPr algn="ctr"/>
            <a:r>
              <a:rPr lang="en-GB" sz="11500" dirty="0" smtClean="0">
                <a:solidFill>
                  <a:schemeClr val="bg1"/>
                </a:solidFill>
              </a:rPr>
              <a:t>penguin</a:t>
            </a:r>
            <a:endParaRPr lang="en-GB" sz="11500" dirty="0">
              <a:solidFill>
                <a:schemeClr val="bg1"/>
              </a:solidFill>
            </a:endParaRPr>
          </a:p>
        </p:txBody>
      </p:sp>
    </p:spTree>
    <p:custDataLst>
      <p:tags r:id="rId1"/>
    </p:custData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6000" b="-6000"/>
          </a:stretch>
        </a:blipFill>
        <a:effectLst/>
      </p:bgPr>
    </p:bg>
    <p:spTree>
      <p:nvGrpSpPr>
        <p:cNvPr id="1" name=""/>
        <p:cNvGrpSpPr/>
        <p:nvPr/>
      </p:nvGrpSpPr>
      <p:grpSpPr>
        <a:xfrm>
          <a:off x="0" y="0"/>
          <a:ext cx="0" cy="0"/>
          <a:chOff x="0" y="0"/>
          <a:chExt cx="0" cy="0"/>
        </a:xfrm>
      </p:grpSpPr>
      <p:sp>
        <p:nvSpPr>
          <p:cNvPr id="2" name="TextBox 1"/>
          <p:cNvSpPr txBox="1"/>
          <p:nvPr/>
        </p:nvSpPr>
        <p:spPr>
          <a:xfrm>
            <a:off x="611560" y="1412776"/>
            <a:ext cx="7632848" cy="4401205"/>
          </a:xfrm>
          <a:prstGeom prst="rect">
            <a:avLst/>
          </a:prstGeom>
          <a:noFill/>
        </p:spPr>
        <p:txBody>
          <a:bodyPr wrap="square" rtlCol="0">
            <a:spAutoFit/>
          </a:bodyPr>
          <a:lstStyle/>
          <a:p>
            <a:r>
              <a:rPr lang="en-GB" dirty="0" smtClean="0">
                <a:solidFill>
                  <a:schemeClr val="bg1"/>
                </a:solidFill>
              </a:rPr>
              <a:t>#37 </a:t>
            </a:r>
            <a:r>
              <a:rPr lang="en-GB" dirty="0" smtClean="0">
                <a:solidFill>
                  <a:schemeClr val="bg1"/>
                </a:solidFill>
              </a:rPr>
              <a:t>Disasters: Look at these disastrous situations for Superman!</a:t>
            </a:r>
            <a:endParaRPr lang="en-US" b="1" dirty="0" smtClean="0"/>
          </a:p>
          <a:p>
            <a:endParaRPr lang="en-GB" dirty="0"/>
          </a:p>
          <a:p>
            <a:pPr lvl="0" algn="ctr"/>
            <a:r>
              <a:rPr lang="en-GB" dirty="0"/>
              <a:t>His tights are in the wash. </a:t>
            </a:r>
          </a:p>
          <a:p>
            <a:pPr lvl="0" algn="ctr"/>
            <a:r>
              <a:rPr lang="en-GB" dirty="0"/>
              <a:t>The colour in his boxer shorts washes out and now they're pink. </a:t>
            </a:r>
          </a:p>
          <a:p>
            <a:pPr lvl="0" algn="ctr"/>
            <a:r>
              <a:rPr lang="en-GB" dirty="0"/>
              <a:t>His Mum says to be in by 8.00 and in bed by 9.00. </a:t>
            </a:r>
          </a:p>
          <a:p>
            <a:pPr lvl="0" algn="ctr"/>
            <a:r>
              <a:rPr lang="en-GB" dirty="0"/>
              <a:t>His Dad tells him not to start fights. </a:t>
            </a:r>
          </a:p>
          <a:p>
            <a:pPr lvl="0" algn="ctr"/>
            <a:r>
              <a:rPr lang="en-GB" dirty="0"/>
              <a:t>His Gran gives him Kryptonite pants for Christmas. </a:t>
            </a:r>
            <a:endParaRPr lang="en-GB" dirty="0" smtClean="0"/>
          </a:p>
          <a:p>
            <a:pPr lvl="0" algn="ctr"/>
            <a:endParaRPr lang="en-GB" dirty="0"/>
          </a:p>
          <a:p>
            <a:pPr lvl="0" algn="ctr"/>
            <a:r>
              <a:rPr lang="en-GB" sz="3600" dirty="0" smtClean="0">
                <a:solidFill>
                  <a:schemeClr val="bg1"/>
                </a:solidFill>
              </a:rPr>
              <a:t>What would be a disaster </a:t>
            </a:r>
            <a:r>
              <a:rPr lang="en-GB" sz="3600" dirty="0" smtClean="0">
                <a:solidFill>
                  <a:schemeClr val="bg1"/>
                </a:solidFill>
              </a:rPr>
              <a:t>for</a:t>
            </a:r>
          </a:p>
          <a:p>
            <a:pPr lvl="0" algn="ctr"/>
            <a:r>
              <a:rPr lang="en-GB" sz="3600" dirty="0" smtClean="0">
                <a:solidFill>
                  <a:schemeClr val="bg1"/>
                </a:solidFill>
              </a:rPr>
              <a:t>Batman</a:t>
            </a:r>
            <a:r>
              <a:rPr lang="en-GB" sz="3600" dirty="0" smtClean="0">
                <a:solidFill>
                  <a:schemeClr val="bg1"/>
                </a:solidFill>
              </a:rPr>
              <a:t>?</a:t>
            </a:r>
            <a:endParaRPr lang="en-GB" sz="3600" dirty="0">
              <a:solidFill>
                <a:schemeClr val="bg1"/>
              </a:solidFill>
            </a:endParaRPr>
          </a:p>
          <a:p>
            <a:pPr algn="ctr"/>
            <a:r>
              <a:rPr lang="en-US" sz="2800" dirty="0" smtClean="0">
                <a:solidFill>
                  <a:srgbClr val="FFFF00"/>
                </a:solidFill>
              </a:rPr>
              <a:t> </a:t>
            </a:r>
            <a:endParaRPr lang="en-GB" sz="2800" dirty="0">
              <a:solidFill>
                <a:srgbClr val="FFFF00"/>
              </a:solidFill>
            </a:endParaRPr>
          </a:p>
          <a:p>
            <a:endParaRPr lang="en-GB" dirty="0" smtClean="0">
              <a:solidFill>
                <a:schemeClr val="bg1"/>
              </a:solidFill>
            </a:endParaRPr>
          </a:p>
          <a:p>
            <a:endParaRPr lang="en-GB" dirty="0">
              <a:solidFill>
                <a:schemeClr val="bg1"/>
              </a:solidFill>
            </a:endParaRPr>
          </a:p>
        </p:txBody>
      </p:sp>
    </p:spTree>
    <p:custDataLst>
      <p:tags r:id="rId1"/>
    </p:custData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6000" b="-6000"/>
          </a:stretch>
        </a:blipFill>
        <a:effectLst/>
      </p:bgPr>
    </p:bg>
    <p:spTree>
      <p:nvGrpSpPr>
        <p:cNvPr id="1" name=""/>
        <p:cNvGrpSpPr/>
        <p:nvPr/>
      </p:nvGrpSpPr>
      <p:grpSpPr>
        <a:xfrm>
          <a:off x="0" y="0"/>
          <a:ext cx="0" cy="0"/>
          <a:chOff x="0" y="0"/>
          <a:chExt cx="0" cy="0"/>
        </a:xfrm>
      </p:grpSpPr>
      <p:sp>
        <p:nvSpPr>
          <p:cNvPr id="2" name="TextBox 1"/>
          <p:cNvSpPr txBox="1"/>
          <p:nvPr/>
        </p:nvSpPr>
        <p:spPr>
          <a:xfrm>
            <a:off x="683568" y="1700808"/>
            <a:ext cx="7632848" cy="2308324"/>
          </a:xfrm>
          <a:prstGeom prst="rect">
            <a:avLst/>
          </a:prstGeom>
          <a:noFill/>
        </p:spPr>
        <p:txBody>
          <a:bodyPr wrap="square" rtlCol="0">
            <a:spAutoFit/>
          </a:bodyPr>
          <a:lstStyle/>
          <a:p>
            <a:r>
              <a:rPr lang="en-GB" dirty="0" smtClean="0">
                <a:solidFill>
                  <a:schemeClr val="bg1"/>
                </a:solidFill>
              </a:rPr>
              <a:t>#38  </a:t>
            </a:r>
            <a:r>
              <a:rPr lang="en-GB" dirty="0" smtClean="0">
                <a:solidFill>
                  <a:schemeClr val="bg1"/>
                </a:solidFill>
              </a:rPr>
              <a:t>Can you make this sentence better?</a:t>
            </a:r>
          </a:p>
          <a:p>
            <a:endParaRPr lang="en-GB" dirty="0">
              <a:solidFill>
                <a:schemeClr val="bg1"/>
              </a:solidFill>
            </a:endParaRPr>
          </a:p>
          <a:p>
            <a:endParaRPr lang="en-GB" sz="5400" dirty="0"/>
          </a:p>
          <a:p>
            <a:r>
              <a:rPr lang="en-GB" sz="5400" i="1" dirty="0"/>
              <a:t>The </a:t>
            </a:r>
            <a:r>
              <a:rPr lang="en-GB" sz="5400" i="1" dirty="0" smtClean="0"/>
              <a:t>rabbit held the carrot. </a:t>
            </a:r>
            <a:endParaRPr lang="en-GB" sz="5400" i="1" dirty="0"/>
          </a:p>
        </p:txBody>
      </p:sp>
    </p:spTree>
    <p:custDataLst>
      <p:tags r:id="rId1"/>
    </p:custData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6000" b="-6000"/>
          </a:stretch>
        </a:blipFill>
        <a:effectLst/>
      </p:bgPr>
    </p:bg>
    <p:spTree>
      <p:nvGrpSpPr>
        <p:cNvPr id="1" name=""/>
        <p:cNvGrpSpPr/>
        <p:nvPr/>
      </p:nvGrpSpPr>
      <p:grpSpPr>
        <a:xfrm>
          <a:off x="0" y="0"/>
          <a:ext cx="0" cy="0"/>
          <a:chOff x="0" y="0"/>
          <a:chExt cx="0" cy="0"/>
        </a:xfrm>
      </p:grpSpPr>
      <p:sp>
        <p:nvSpPr>
          <p:cNvPr id="2" name="TextBox 1"/>
          <p:cNvSpPr txBox="1"/>
          <p:nvPr/>
        </p:nvSpPr>
        <p:spPr>
          <a:xfrm>
            <a:off x="611560" y="1412776"/>
            <a:ext cx="7632848" cy="4247317"/>
          </a:xfrm>
          <a:prstGeom prst="rect">
            <a:avLst/>
          </a:prstGeom>
          <a:noFill/>
        </p:spPr>
        <p:txBody>
          <a:bodyPr wrap="square" rtlCol="0">
            <a:spAutoFit/>
          </a:bodyPr>
          <a:lstStyle/>
          <a:p>
            <a:r>
              <a:rPr lang="en-GB" dirty="0" smtClean="0">
                <a:solidFill>
                  <a:schemeClr val="bg1"/>
                </a:solidFill>
              </a:rPr>
              <a:t>#39  </a:t>
            </a:r>
            <a:r>
              <a:rPr lang="en-GB" dirty="0" smtClean="0">
                <a:solidFill>
                  <a:schemeClr val="bg1"/>
                </a:solidFill>
              </a:rPr>
              <a:t>Random Word Reader Feeder!</a:t>
            </a:r>
          </a:p>
          <a:p>
            <a:endParaRPr lang="en-GB" dirty="0">
              <a:solidFill>
                <a:schemeClr val="bg1"/>
              </a:solidFill>
            </a:endParaRPr>
          </a:p>
          <a:p>
            <a:r>
              <a:rPr lang="en-US" dirty="0">
                <a:solidFill>
                  <a:schemeClr val="bg1"/>
                </a:solidFill>
              </a:rPr>
              <a:t>Choose a book. </a:t>
            </a:r>
            <a:endParaRPr lang="en-US" dirty="0" smtClean="0">
              <a:solidFill>
                <a:schemeClr val="bg1"/>
              </a:solidFill>
            </a:endParaRPr>
          </a:p>
          <a:p>
            <a:r>
              <a:rPr lang="en-US" dirty="0" smtClean="0">
                <a:solidFill>
                  <a:schemeClr val="bg1"/>
                </a:solidFill>
              </a:rPr>
              <a:t>Ask </a:t>
            </a:r>
            <a:r>
              <a:rPr lang="en-US" dirty="0">
                <a:solidFill>
                  <a:schemeClr val="bg1"/>
                </a:solidFill>
              </a:rPr>
              <a:t>for a number - this gives you a page to turn to. </a:t>
            </a:r>
            <a:endParaRPr lang="en-US" dirty="0" smtClean="0">
              <a:solidFill>
                <a:schemeClr val="bg1"/>
              </a:solidFill>
            </a:endParaRPr>
          </a:p>
          <a:p>
            <a:r>
              <a:rPr lang="en-US" dirty="0" smtClean="0">
                <a:solidFill>
                  <a:schemeClr val="bg1"/>
                </a:solidFill>
              </a:rPr>
              <a:t>Now </a:t>
            </a:r>
            <a:r>
              <a:rPr lang="en-US" dirty="0">
                <a:solidFill>
                  <a:schemeClr val="bg1"/>
                </a:solidFill>
              </a:rPr>
              <a:t>ask for a number - this gives you the line. </a:t>
            </a:r>
            <a:endParaRPr lang="en-US" dirty="0" smtClean="0">
              <a:solidFill>
                <a:schemeClr val="bg1"/>
              </a:solidFill>
            </a:endParaRPr>
          </a:p>
          <a:p>
            <a:r>
              <a:rPr lang="en-US" dirty="0" smtClean="0">
                <a:solidFill>
                  <a:schemeClr val="bg1"/>
                </a:solidFill>
              </a:rPr>
              <a:t>Then </a:t>
            </a:r>
            <a:r>
              <a:rPr lang="en-US" dirty="0">
                <a:solidFill>
                  <a:schemeClr val="bg1"/>
                </a:solidFill>
              </a:rPr>
              <a:t>ask for a small number - this will select a word. </a:t>
            </a:r>
            <a:endParaRPr lang="en-US" dirty="0" smtClean="0">
              <a:solidFill>
                <a:schemeClr val="bg1"/>
              </a:solidFill>
            </a:endParaRPr>
          </a:p>
          <a:p>
            <a:endParaRPr lang="en-US" dirty="0">
              <a:solidFill>
                <a:schemeClr val="bg1"/>
              </a:solidFill>
            </a:endParaRPr>
          </a:p>
          <a:p>
            <a:r>
              <a:rPr lang="en-US" dirty="0" smtClean="0">
                <a:solidFill>
                  <a:schemeClr val="bg1"/>
                </a:solidFill>
              </a:rPr>
              <a:t>You then </a:t>
            </a:r>
            <a:r>
              <a:rPr lang="en-US" dirty="0">
                <a:solidFill>
                  <a:schemeClr val="bg1"/>
                </a:solidFill>
              </a:rPr>
              <a:t>have 15 seconds to write a sentence using the selected word. Then use the same sort of process to randomly select two or three words - can they make a sentence using the words... </a:t>
            </a:r>
            <a:endParaRPr lang="en-US" dirty="0" smtClean="0">
              <a:solidFill>
                <a:schemeClr val="bg1"/>
              </a:solidFill>
            </a:endParaRPr>
          </a:p>
          <a:p>
            <a:endParaRPr lang="en-US" dirty="0">
              <a:solidFill>
                <a:schemeClr val="bg1"/>
              </a:solidFill>
            </a:endParaRPr>
          </a:p>
          <a:p>
            <a:r>
              <a:rPr lang="en-US" dirty="0" smtClean="0">
                <a:solidFill>
                  <a:schemeClr val="bg1"/>
                </a:solidFill>
              </a:rPr>
              <a:t>You must use a capital letter and </a:t>
            </a:r>
            <a:r>
              <a:rPr lang="en-US" dirty="0">
                <a:solidFill>
                  <a:schemeClr val="bg1"/>
                </a:solidFill>
              </a:rPr>
              <a:t>full </a:t>
            </a:r>
            <a:r>
              <a:rPr lang="en-US" dirty="0" smtClean="0">
                <a:solidFill>
                  <a:schemeClr val="bg1"/>
                </a:solidFill>
              </a:rPr>
              <a:t>stop plus some ambitious words or punctuation.</a:t>
            </a:r>
            <a:endParaRPr lang="en-GB" dirty="0">
              <a:solidFill>
                <a:schemeClr val="bg1"/>
              </a:solidFill>
            </a:endParaRPr>
          </a:p>
          <a:p>
            <a:endParaRPr lang="en-GB" dirty="0" smtClean="0">
              <a:solidFill>
                <a:schemeClr val="bg1"/>
              </a:solidFill>
            </a:endParaRPr>
          </a:p>
          <a:p>
            <a:endParaRPr lang="en-GB" dirty="0">
              <a:solidFill>
                <a:schemeClr val="bg1"/>
              </a:solidFill>
            </a:endParaRPr>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6000" b="-6000"/>
          </a:stretch>
        </a:blipFill>
        <a:effectLst/>
      </p:bgPr>
    </p:bg>
    <p:spTree>
      <p:nvGrpSpPr>
        <p:cNvPr id="1" name=""/>
        <p:cNvGrpSpPr/>
        <p:nvPr/>
      </p:nvGrpSpPr>
      <p:grpSpPr>
        <a:xfrm>
          <a:off x="0" y="0"/>
          <a:ext cx="0" cy="0"/>
          <a:chOff x="0" y="0"/>
          <a:chExt cx="0" cy="0"/>
        </a:xfrm>
      </p:grpSpPr>
      <p:sp>
        <p:nvSpPr>
          <p:cNvPr id="2" name="TextBox 1"/>
          <p:cNvSpPr txBox="1"/>
          <p:nvPr/>
        </p:nvSpPr>
        <p:spPr>
          <a:xfrm>
            <a:off x="611560" y="1412776"/>
            <a:ext cx="7632848" cy="3139321"/>
          </a:xfrm>
          <a:prstGeom prst="rect">
            <a:avLst/>
          </a:prstGeom>
          <a:noFill/>
        </p:spPr>
        <p:txBody>
          <a:bodyPr wrap="square" rtlCol="0">
            <a:spAutoFit/>
          </a:bodyPr>
          <a:lstStyle/>
          <a:p>
            <a:r>
              <a:rPr lang="en-GB" dirty="0" smtClean="0">
                <a:solidFill>
                  <a:schemeClr val="bg1"/>
                </a:solidFill>
              </a:rPr>
              <a:t>#4  Can you make this sentence better?</a:t>
            </a:r>
          </a:p>
          <a:p>
            <a:endParaRPr lang="en-GB" dirty="0">
              <a:solidFill>
                <a:schemeClr val="bg1"/>
              </a:solidFill>
            </a:endParaRPr>
          </a:p>
          <a:p>
            <a:r>
              <a:rPr lang="en-GB" sz="5400" i="1" dirty="0" smtClean="0">
                <a:solidFill>
                  <a:schemeClr val="bg1"/>
                </a:solidFill>
              </a:rPr>
              <a:t>There was a big car in the street. Charlie looked at it and thought to himself.</a:t>
            </a:r>
            <a:endParaRPr lang="en-GB" sz="5400" dirty="0" smtClean="0">
              <a:solidFill>
                <a:schemeClr val="bg1"/>
              </a:solidFill>
            </a:endParaRPr>
          </a:p>
        </p:txBody>
      </p:sp>
    </p:spTree>
    <p:custDataLst>
      <p:tags r:id="rId1"/>
    </p:custData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6000" b="-6000"/>
          </a:stretch>
        </a:blipFill>
        <a:effectLst/>
      </p:bgPr>
    </p:bg>
    <p:spTree>
      <p:nvGrpSpPr>
        <p:cNvPr id="1" name=""/>
        <p:cNvGrpSpPr/>
        <p:nvPr/>
      </p:nvGrpSpPr>
      <p:grpSpPr>
        <a:xfrm>
          <a:off x="0" y="0"/>
          <a:ext cx="0" cy="0"/>
          <a:chOff x="0" y="0"/>
          <a:chExt cx="0" cy="0"/>
        </a:xfrm>
      </p:grpSpPr>
      <p:sp>
        <p:nvSpPr>
          <p:cNvPr id="2" name="TextBox 1"/>
          <p:cNvSpPr txBox="1"/>
          <p:nvPr/>
        </p:nvSpPr>
        <p:spPr>
          <a:xfrm>
            <a:off x="611560" y="1412776"/>
            <a:ext cx="7632848" cy="2585323"/>
          </a:xfrm>
          <a:prstGeom prst="rect">
            <a:avLst/>
          </a:prstGeom>
          <a:noFill/>
        </p:spPr>
        <p:txBody>
          <a:bodyPr wrap="square" rtlCol="0">
            <a:spAutoFit/>
          </a:bodyPr>
          <a:lstStyle/>
          <a:p>
            <a:r>
              <a:rPr lang="en-GB" dirty="0" smtClean="0">
                <a:solidFill>
                  <a:schemeClr val="bg1"/>
                </a:solidFill>
              </a:rPr>
              <a:t>#40 </a:t>
            </a:r>
            <a:r>
              <a:rPr lang="en-GB" dirty="0" smtClean="0">
                <a:solidFill>
                  <a:schemeClr val="bg1"/>
                </a:solidFill>
              </a:rPr>
              <a:t>Which one would you read? Click for the titles afterwards</a:t>
            </a:r>
          </a:p>
          <a:p>
            <a:endParaRPr lang="en-GB" dirty="0">
              <a:solidFill>
                <a:schemeClr val="bg1"/>
              </a:solidFill>
            </a:endParaRPr>
          </a:p>
          <a:p>
            <a:r>
              <a:rPr lang="en-GB" i="1" dirty="0" smtClean="0">
                <a:solidFill>
                  <a:schemeClr val="bg1"/>
                </a:solidFill>
              </a:rPr>
              <a:t>I disappeared on the night before my twelfth birthday. July 28 1988. Only now can I at last tell the whole extraordinary story, the true story.</a:t>
            </a:r>
            <a:endParaRPr lang="en-GB" i="1" dirty="0" smtClean="0">
              <a:solidFill>
                <a:schemeClr val="bg1"/>
              </a:solidFill>
            </a:endParaRPr>
          </a:p>
          <a:p>
            <a:endParaRPr lang="en-GB" i="1" dirty="0">
              <a:solidFill>
                <a:schemeClr val="bg1"/>
              </a:solidFill>
            </a:endParaRPr>
          </a:p>
          <a:p>
            <a:endParaRPr lang="en-GB" i="1" dirty="0" smtClean="0">
              <a:solidFill>
                <a:schemeClr val="bg1"/>
              </a:solidFill>
            </a:endParaRPr>
          </a:p>
          <a:p>
            <a:r>
              <a:rPr lang="en-GB" i="1" dirty="0" smtClean="0">
                <a:solidFill>
                  <a:schemeClr val="bg1"/>
                </a:solidFill>
              </a:rPr>
              <a:t>It was Mrs May who first told me about them. No, not me. How could it have been me – a wild, untidy, self-willed little girl who stared with angry eyes and was said to crunch her teeth. </a:t>
            </a:r>
            <a:endParaRPr lang="en-GB" dirty="0" smtClean="0">
              <a:solidFill>
                <a:schemeClr val="bg1"/>
              </a:solidFill>
            </a:endParaRPr>
          </a:p>
        </p:txBody>
      </p:sp>
      <p:sp>
        <p:nvSpPr>
          <p:cNvPr id="3" name="TextBox 2"/>
          <p:cNvSpPr txBox="1"/>
          <p:nvPr/>
        </p:nvSpPr>
        <p:spPr>
          <a:xfrm>
            <a:off x="6660232" y="2564904"/>
            <a:ext cx="1977849" cy="369332"/>
          </a:xfrm>
          <a:prstGeom prst="rect">
            <a:avLst/>
          </a:prstGeom>
          <a:noFill/>
        </p:spPr>
        <p:txBody>
          <a:bodyPr wrap="none" rtlCol="0">
            <a:spAutoFit/>
          </a:bodyPr>
          <a:lstStyle/>
          <a:p>
            <a:r>
              <a:rPr lang="en-GB" dirty="0" smtClean="0"/>
              <a:t>Kensuke’s Kingdom</a:t>
            </a:r>
            <a:endParaRPr lang="en-GB" dirty="0"/>
          </a:p>
        </p:txBody>
      </p:sp>
      <p:sp>
        <p:nvSpPr>
          <p:cNvPr id="4" name="TextBox 3"/>
          <p:cNvSpPr txBox="1"/>
          <p:nvPr/>
        </p:nvSpPr>
        <p:spPr>
          <a:xfrm>
            <a:off x="6688597" y="4293096"/>
            <a:ext cx="1555811" cy="369332"/>
          </a:xfrm>
          <a:prstGeom prst="rect">
            <a:avLst/>
          </a:prstGeom>
          <a:noFill/>
        </p:spPr>
        <p:txBody>
          <a:bodyPr wrap="none" rtlCol="0">
            <a:spAutoFit/>
          </a:bodyPr>
          <a:lstStyle/>
          <a:p>
            <a:r>
              <a:rPr lang="en-GB" dirty="0" smtClean="0"/>
              <a:t>The Borrowers</a:t>
            </a:r>
            <a:endParaRPr lang="en-GB"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6000" b="-6000"/>
          </a:stretch>
        </a:blipFill>
        <a:effectLst/>
      </p:bgPr>
    </p:bg>
    <p:spTree>
      <p:nvGrpSpPr>
        <p:cNvPr id="1" name=""/>
        <p:cNvGrpSpPr/>
        <p:nvPr/>
      </p:nvGrpSpPr>
      <p:grpSpPr>
        <a:xfrm>
          <a:off x="0" y="0"/>
          <a:ext cx="0" cy="0"/>
          <a:chOff x="0" y="0"/>
          <a:chExt cx="0" cy="0"/>
        </a:xfrm>
      </p:grpSpPr>
      <p:sp>
        <p:nvSpPr>
          <p:cNvPr id="2" name="TextBox 1"/>
          <p:cNvSpPr txBox="1"/>
          <p:nvPr/>
        </p:nvSpPr>
        <p:spPr>
          <a:xfrm>
            <a:off x="611560" y="1412776"/>
            <a:ext cx="7632848" cy="3108543"/>
          </a:xfrm>
          <a:prstGeom prst="rect">
            <a:avLst/>
          </a:prstGeom>
          <a:noFill/>
        </p:spPr>
        <p:txBody>
          <a:bodyPr wrap="square" rtlCol="0">
            <a:spAutoFit/>
          </a:bodyPr>
          <a:lstStyle/>
          <a:p>
            <a:r>
              <a:rPr lang="en-GB" dirty="0" smtClean="0">
                <a:solidFill>
                  <a:schemeClr val="bg1"/>
                </a:solidFill>
              </a:rPr>
              <a:t>#41  </a:t>
            </a:r>
            <a:r>
              <a:rPr lang="en-GB" dirty="0" smtClean="0">
                <a:solidFill>
                  <a:schemeClr val="bg1"/>
                </a:solidFill>
              </a:rPr>
              <a:t>Reading Detectives: what do you think is happening here?</a:t>
            </a:r>
          </a:p>
          <a:p>
            <a:endParaRPr lang="en-GB" dirty="0">
              <a:solidFill>
                <a:schemeClr val="bg1"/>
              </a:solidFill>
            </a:endParaRPr>
          </a:p>
          <a:p>
            <a:r>
              <a:rPr lang="en-GB" sz="3200" i="1" dirty="0" smtClean="0">
                <a:solidFill>
                  <a:schemeClr val="bg1"/>
                </a:solidFill>
              </a:rPr>
              <a:t>So our poor wanderer went forth, and found all as the night-wind had said; and she plucked the eleventh rod, and smote the dragon, and immediately the lion became a prince and the dragon a princess again.</a:t>
            </a:r>
            <a:endParaRPr lang="en-GB" sz="3200" dirty="0" smtClean="0">
              <a:solidFill>
                <a:schemeClr val="bg1"/>
              </a:solidFill>
            </a:endParaRPr>
          </a:p>
        </p:txBody>
      </p:sp>
      <p:sp>
        <p:nvSpPr>
          <p:cNvPr id="3" name="TextBox 2"/>
          <p:cNvSpPr txBox="1"/>
          <p:nvPr/>
        </p:nvSpPr>
        <p:spPr>
          <a:xfrm>
            <a:off x="4139952" y="4725144"/>
            <a:ext cx="4170694" cy="369332"/>
          </a:xfrm>
          <a:prstGeom prst="rect">
            <a:avLst/>
          </a:prstGeom>
          <a:noFill/>
        </p:spPr>
        <p:txBody>
          <a:bodyPr wrap="none" rtlCol="0">
            <a:spAutoFit/>
          </a:bodyPr>
          <a:lstStyle/>
          <a:p>
            <a:r>
              <a:rPr lang="en-GB" dirty="0" err="1" smtClean="0"/>
              <a:t>Grimms</a:t>
            </a:r>
            <a:r>
              <a:rPr lang="en-GB" dirty="0" smtClean="0"/>
              <a:t>’ Fairy Tales: The Lady and the Lion</a:t>
            </a:r>
            <a:endParaRPr lang="en-GB"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6000" b="-6000"/>
          </a:stretch>
        </a:blipFill>
        <a:effectLst/>
      </p:bgPr>
    </p:bg>
    <p:spTree>
      <p:nvGrpSpPr>
        <p:cNvPr id="1" name=""/>
        <p:cNvGrpSpPr/>
        <p:nvPr/>
      </p:nvGrpSpPr>
      <p:grpSpPr>
        <a:xfrm>
          <a:off x="0" y="0"/>
          <a:ext cx="0" cy="0"/>
          <a:chOff x="0" y="0"/>
          <a:chExt cx="0" cy="0"/>
        </a:xfrm>
      </p:grpSpPr>
      <p:sp>
        <p:nvSpPr>
          <p:cNvPr id="2" name="TextBox 1"/>
          <p:cNvSpPr txBox="1"/>
          <p:nvPr/>
        </p:nvSpPr>
        <p:spPr>
          <a:xfrm>
            <a:off x="611560" y="1412776"/>
            <a:ext cx="7632848" cy="3354765"/>
          </a:xfrm>
          <a:prstGeom prst="rect">
            <a:avLst/>
          </a:prstGeom>
          <a:noFill/>
        </p:spPr>
        <p:txBody>
          <a:bodyPr wrap="square" rtlCol="0">
            <a:spAutoFit/>
          </a:bodyPr>
          <a:lstStyle/>
          <a:p>
            <a:r>
              <a:rPr lang="en-GB" dirty="0" smtClean="0">
                <a:solidFill>
                  <a:schemeClr val="bg1"/>
                </a:solidFill>
              </a:rPr>
              <a:t>#42  </a:t>
            </a:r>
            <a:r>
              <a:rPr lang="en-GB" dirty="0" smtClean="0">
                <a:solidFill>
                  <a:schemeClr val="bg1"/>
                </a:solidFill>
              </a:rPr>
              <a:t>What do you think the words could or should be? Click for the answer</a:t>
            </a:r>
          </a:p>
          <a:p>
            <a:endParaRPr lang="en-GB" dirty="0">
              <a:solidFill>
                <a:schemeClr val="bg1"/>
              </a:solidFill>
            </a:endParaRPr>
          </a:p>
          <a:p>
            <a:r>
              <a:rPr lang="en-GB" sz="4400" dirty="0" smtClean="0">
                <a:solidFill>
                  <a:schemeClr val="bg1"/>
                </a:solidFill>
              </a:rPr>
              <a:t>He </a:t>
            </a:r>
            <a:r>
              <a:rPr lang="en-GB" sz="4400" dirty="0" err="1" smtClean="0">
                <a:solidFill>
                  <a:schemeClr val="bg1"/>
                </a:solidFill>
              </a:rPr>
              <a:t>daisied</a:t>
            </a:r>
            <a:r>
              <a:rPr lang="en-GB" sz="4400" dirty="0" smtClean="0">
                <a:solidFill>
                  <a:schemeClr val="bg1"/>
                </a:solidFill>
              </a:rPr>
              <a:t> the test tube from </a:t>
            </a:r>
            <a:r>
              <a:rPr lang="en-GB" sz="4400" dirty="0" err="1" smtClean="0">
                <a:solidFill>
                  <a:schemeClr val="bg1"/>
                </a:solidFill>
              </a:rPr>
              <a:t>Cricklewood’s</a:t>
            </a:r>
            <a:r>
              <a:rPr lang="en-GB" sz="4400" dirty="0" smtClean="0">
                <a:solidFill>
                  <a:schemeClr val="bg1"/>
                </a:solidFill>
              </a:rPr>
              <a:t> </a:t>
            </a:r>
            <a:r>
              <a:rPr lang="en-GB" sz="4400" dirty="0" err="1" smtClean="0">
                <a:solidFill>
                  <a:schemeClr val="bg1"/>
                </a:solidFill>
              </a:rPr>
              <a:t>TomTom</a:t>
            </a:r>
            <a:r>
              <a:rPr lang="en-GB" sz="4400" dirty="0" smtClean="0">
                <a:solidFill>
                  <a:schemeClr val="bg1"/>
                </a:solidFill>
              </a:rPr>
              <a:t>, </a:t>
            </a:r>
            <a:r>
              <a:rPr lang="en-GB" sz="4400" dirty="0" err="1" smtClean="0">
                <a:solidFill>
                  <a:schemeClr val="bg1"/>
                </a:solidFill>
              </a:rPr>
              <a:t>limousined</a:t>
            </a:r>
            <a:r>
              <a:rPr lang="en-GB" sz="4400" dirty="0" smtClean="0">
                <a:solidFill>
                  <a:schemeClr val="bg1"/>
                </a:solidFill>
              </a:rPr>
              <a:t> out the sniffle and </a:t>
            </a:r>
            <a:r>
              <a:rPr lang="en-GB" sz="4400" dirty="0" err="1" smtClean="0">
                <a:solidFill>
                  <a:schemeClr val="bg1"/>
                </a:solidFill>
              </a:rPr>
              <a:t>lorried</a:t>
            </a:r>
            <a:r>
              <a:rPr lang="en-GB" sz="4400" dirty="0" smtClean="0">
                <a:solidFill>
                  <a:schemeClr val="bg1"/>
                </a:solidFill>
              </a:rPr>
              <a:t> a sniff.</a:t>
            </a:r>
            <a:endParaRPr lang="en-GB" sz="4400" dirty="0" smtClean="0">
              <a:solidFill>
                <a:schemeClr val="bg1"/>
              </a:solidFill>
            </a:endParaRPr>
          </a:p>
        </p:txBody>
      </p:sp>
      <p:sp>
        <p:nvSpPr>
          <p:cNvPr id="3" name="TextBox 2"/>
          <p:cNvSpPr txBox="1"/>
          <p:nvPr/>
        </p:nvSpPr>
        <p:spPr>
          <a:xfrm>
            <a:off x="467544" y="4797152"/>
            <a:ext cx="7776864" cy="461665"/>
          </a:xfrm>
          <a:prstGeom prst="rect">
            <a:avLst/>
          </a:prstGeom>
          <a:noFill/>
        </p:spPr>
        <p:txBody>
          <a:bodyPr wrap="square" rtlCol="0">
            <a:spAutoFit/>
          </a:bodyPr>
          <a:lstStyle/>
          <a:p>
            <a:pPr algn="ctr"/>
            <a:r>
              <a:rPr lang="en-GB" sz="1200" dirty="0" smtClean="0"/>
              <a:t>He snatches the test tube from Boffin’s hand, whips out the cork and takes a sniff.</a:t>
            </a:r>
            <a:endParaRPr lang="en-GB" sz="1200" dirty="0" smtClean="0"/>
          </a:p>
          <a:p>
            <a:pPr algn="ctr"/>
            <a:r>
              <a:rPr lang="en-GB" sz="1200" dirty="0" smtClean="0"/>
              <a:t>Paul Jennings – Tongue Tied</a:t>
            </a:r>
            <a:endParaRPr lang="en-GB" sz="1200"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6000" b="-6000"/>
          </a:stretch>
        </a:blipFill>
        <a:effectLst/>
      </p:bgPr>
    </p:bg>
    <p:spTree>
      <p:nvGrpSpPr>
        <p:cNvPr id="1" name=""/>
        <p:cNvGrpSpPr/>
        <p:nvPr/>
      </p:nvGrpSpPr>
      <p:grpSpPr>
        <a:xfrm>
          <a:off x="0" y="0"/>
          <a:ext cx="0" cy="0"/>
          <a:chOff x="0" y="0"/>
          <a:chExt cx="0" cy="0"/>
        </a:xfrm>
      </p:grpSpPr>
      <p:sp>
        <p:nvSpPr>
          <p:cNvPr id="2" name="TextBox 1"/>
          <p:cNvSpPr txBox="1"/>
          <p:nvPr/>
        </p:nvSpPr>
        <p:spPr>
          <a:xfrm>
            <a:off x="611560" y="1412776"/>
            <a:ext cx="7920880" cy="3139321"/>
          </a:xfrm>
          <a:prstGeom prst="rect">
            <a:avLst/>
          </a:prstGeom>
          <a:noFill/>
        </p:spPr>
        <p:txBody>
          <a:bodyPr wrap="square" rtlCol="0">
            <a:spAutoFit/>
          </a:bodyPr>
          <a:lstStyle/>
          <a:p>
            <a:r>
              <a:rPr lang="en-GB" dirty="0" smtClean="0">
                <a:solidFill>
                  <a:schemeClr val="bg1"/>
                </a:solidFill>
              </a:rPr>
              <a:t>#43  </a:t>
            </a:r>
            <a:r>
              <a:rPr lang="en-GB" dirty="0" smtClean="0">
                <a:solidFill>
                  <a:schemeClr val="bg1"/>
                </a:solidFill>
              </a:rPr>
              <a:t>Can you make this sentence better?</a:t>
            </a:r>
          </a:p>
          <a:p>
            <a:endParaRPr lang="en-GB" dirty="0">
              <a:solidFill>
                <a:schemeClr val="bg1"/>
              </a:solidFill>
            </a:endParaRPr>
          </a:p>
          <a:p>
            <a:r>
              <a:rPr lang="en-GB" sz="5400" i="1" dirty="0" smtClean="0">
                <a:solidFill>
                  <a:schemeClr val="bg1"/>
                </a:solidFill>
              </a:rPr>
              <a:t>She walked into the cupboard. The clothes were hanging in front of her.</a:t>
            </a:r>
            <a:endParaRPr lang="en-GB" sz="5400" dirty="0" smtClean="0">
              <a:solidFill>
                <a:schemeClr val="bg1"/>
              </a:solidFill>
            </a:endParaRPr>
          </a:p>
        </p:txBody>
      </p:sp>
    </p:spTree>
    <p:custDataLst>
      <p:tags r:id="rId1"/>
    </p:custData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6000" b="-6000"/>
          </a:stretch>
        </a:blipFill>
        <a:effectLst/>
      </p:bgPr>
    </p:bg>
    <p:spTree>
      <p:nvGrpSpPr>
        <p:cNvPr id="1" name=""/>
        <p:cNvGrpSpPr/>
        <p:nvPr/>
      </p:nvGrpSpPr>
      <p:grpSpPr>
        <a:xfrm>
          <a:off x="0" y="0"/>
          <a:ext cx="0" cy="0"/>
          <a:chOff x="0" y="0"/>
          <a:chExt cx="0" cy="0"/>
        </a:xfrm>
      </p:grpSpPr>
      <p:sp>
        <p:nvSpPr>
          <p:cNvPr id="2" name="TextBox 1"/>
          <p:cNvSpPr txBox="1"/>
          <p:nvPr/>
        </p:nvSpPr>
        <p:spPr>
          <a:xfrm>
            <a:off x="611560" y="1484784"/>
            <a:ext cx="7632848" cy="1477328"/>
          </a:xfrm>
          <a:prstGeom prst="rect">
            <a:avLst/>
          </a:prstGeom>
          <a:noFill/>
        </p:spPr>
        <p:txBody>
          <a:bodyPr wrap="square" rtlCol="0">
            <a:spAutoFit/>
          </a:bodyPr>
          <a:lstStyle/>
          <a:p>
            <a:r>
              <a:rPr lang="en-GB" dirty="0" smtClean="0">
                <a:solidFill>
                  <a:schemeClr val="bg1"/>
                </a:solidFill>
              </a:rPr>
              <a:t>#44  </a:t>
            </a:r>
            <a:r>
              <a:rPr lang="en-GB" dirty="0" smtClean="0">
                <a:solidFill>
                  <a:schemeClr val="bg1"/>
                </a:solidFill>
              </a:rPr>
              <a:t>Predict the next line to this using full sentences. Click to reveal the answer...</a:t>
            </a:r>
          </a:p>
          <a:p>
            <a:endParaRPr lang="en-GB" dirty="0" smtClean="0">
              <a:solidFill>
                <a:schemeClr val="bg1"/>
              </a:solidFill>
            </a:endParaRPr>
          </a:p>
          <a:p>
            <a:r>
              <a:rPr lang="en-GB" dirty="0" smtClean="0">
                <a:solidFill>
                  <a:schemeClr val="bg1"/>
                </a:solidFill>
              </a:rPr>
              <a:t>“After all, your Englishman eats</a:t>
            </a:r>
            <a:endParaRPr lang="en-GB" dirty="0" smtClean="0">
              <a:solidFill>
                <a:schemeClr val="bg1"/>
              </a:solidFill>
            </a:endParaRPr>
          </a:p>
          <a:p>
            <a:endParaRPr lang="en-GB" dirty="0">
              <a:solidFill>
                <a:schemeClr val="bg1"/>
              </a:solidFill>
            </a:endParaRPr>
          </a:p>
        </p:txBody>
      </p:sp>
      <p:sp>
        <p:nvSpPr>
          <p:cNvPr id="3" name="TextBox 2"/>
          <p:cNvSpPr txBox="1"/>
          <p:nvPr/>
        </p:nvSpPr>
        <p:spPr>
          <a:xfrm>
            <a:off x="3643275" y="2276872"/>
            <a:ext cx="4529125" cy="369332"/>
          </a:xfrm>
          <a:prstGeom prst="rect">
            <a:avLst/>
          </a:prstGeom>
          <a:noFill/>
        </p:spPr>
        <p:txBody>
          <a:bodyPr wrap="square" rtlCol="0">
            <a:spAutoFit/>
          </a:bodyPr>
          <a:lstStyle/>
          <a:p>
            <a:r>
              <a:rPr lang="en-GB" dirty="0" smtClean="0">
                <a:solidFill>
                  <a:schemeClr val="bg1"/>
                </a:solidFill>
              </a:rPr>
              <a:t>Beef and lamb and pork.</a:t>
            </a:r>
            <a:endParaRPr lang="en-GB" dirty="0">
              <a:solidFill>
                <a:schemeClr val="bg1"/>
              </a:solidFill>
            </a:endParaRPr>
          </a:p>
        </p:txBody>
      </p:sp>
      <p:sp>
        <p:nvSpPr>
          <p:cNvPr id="4" name="TextBox 3"/>
          <p:cNvSpPr txBox="1"/>
          <p:nvPr/>
        </p:nvSpPr>
        <p:spPr>
          <a:xfrm>
            <a:off x="683568" y="2780928"/>
            <a:ext cx="3300840" cy="369332"/>
          </a:xfrm>
          <a:prstGeom prst="rect">
            <a:avLst/>
          </a:prstGeom>
          <a:noFill/>
        </p:spPr>
        <p:txBody>
          <a:bodyPr wrap="none" rtlCol="0">
            <a:spAutoFit/>
          </a:bodyPr>
          <a:lstStyle/>
          <a:p>
            <a:r>
              <a:rPr lang="en-GB" dirty="0" smtClean="0">
                <a:solidFill>
                  <a:schemeClr val="bg1"/>
                </a:solidFill>
              </a:rPr>
              <a:t>It’s just that he wouldn’t think of </a:t>
            </a:r>
            <a:endParaRPr lang="en-GB" dirty="0">
              <a:solidFill>
                <a:schemeClr val="bg1"/>
              </a:solidFill>
            </a:endParaRPr>
          </a:p>
        </p:txBody>
      </p:sp>
      <p:sp>
        <p:nvSpPr>
          <p:cNvPr id="6" name="TextBox 5"/>
          <p:cNvSpPr txBox="1"/>
          <p:nvPr/>
        </p:nvSpPr>
        <p:spPr>
          <a:xfrm>
            <a:off x="3779912" y="2780928"/>
            <a:ext cx="1404872" cy="369332"/>
          </a:xfrm>
          <a:prstGeom prst="rect">
            <a:avLst/>
          </a:prstGeom>
          <a:noFill/>
        </p:spPr>
        <p:txBody>
          <a:bodyPr wrap="none" rtlCol="0">
            <a:spAutoFit/>
          </a:bodyPr>
          <a:lstStyle/>
          <a:p>
            <a:r>
              <a:rPr lang="en-GB" dirty="0" smtClean="0">
                <a:solidFill>
                  <a:schemeClr val="bg1"/>
                </a:solidFill>
              </a:rPr>
              <a:t>eating horse.</a:t>
            </a:r>
            <a:endParaRPr lang="en-GB" dirty="0">
              <a:solidFill>
                <a:schemeClr val="bg1"/>
              </a:solidFill>
            </a:endParaRPr>
          </a:p>
        </p:txBody>
      </p:sp>
      <p:sp>
        <p:nvSpPr>
          <p:cNvPr id="7" name="TextBox 6"/>
          <p:cNvSpPr txBox="1"/>
          <p:nvPr/>
        </p:nvSpPr>
        <p:spPr>
          <a:xfrm>
            <a:off x="692209" y="3284984"/>
            <a:ext cx="2441759" cy="369332"/>
          </a:xfrm>
          <a:prstGeom prst="rect">
            <a:avLst/>
          </a:prstGeom>
          <a:noFill/>
        </p:spPr>
        <p:txBody>
          <a:bodyPr wrap="none" rtlCol="0">
            <a:spAutoFit/>
          </a:bodyPr>
          <a:lstStyle/>
          <a:p>
            <a:r>
              <a:rPr lang="en-GB" dirty="0" smtClean="0">
                <a:solidFill>
                  <a:schemeClr val="bg1"/>
                </a:solidFill>
              </a:rPr>
              <a:t>He’d sooner keep ‘</a:t>
            </a:r>
            <a:r>
              <a:rPr lang="en-GB" dirty="0" err="1" smtClean="0">
                <a:solidFill>
                  <a:schemeClr val="bg1"/>
                </a:solidFill>
              </a:rPr>
              <a:t>em</a:t>
            </a:r>
            <a:r>
              <a:rPr lang="en-GB" dirty="0" smtClean="0">
                <a:solidFill>
                  <a:schemeClr val="bg1"/>
                </a:solidFill>
              </a:rPr>
              <a:t> in</a:t>
            </a:r>
            <a:endParaRPr lang="en-GB" dirty="0">
              <a:solidFill>
                <a:schemeClr val="bg1"/>
              </a:solidFill>
            </a:endParaRPr>
          </a:p>
        </p:txBody>
      </p:sp>
      <p:sp>
        <p:nvSpPr>
          <p:cNvPr id="8" name="TextBox 7"/>
          <p:cNvSpPr txBox="1"/>
          <p:nvPr/>
        </p:nvSpPr>
        <p:spPr>
          <a:xfrm>
            <a:off x="2987824" y="3284984"/>
            <a:ext cx="1807482" cy="369332"/>
          </a:xfrm>
          <a:prstGeom prst="rect">
            <a:avLst/>
          </a:prstGeom>
          <a:noFill/>
        </p:spPr>
        <p:txBody>
          <a:bodyPr wrap="none" rtlCol="0">
            <a:spAutoFit/>
          </a:bodyPr>
          <a:lstStyle/>
          <a:p>
            <a:r>
              <a:rPr lang="en-GB" dirty="0" smtClean="0">
                <a:solidFill>
                  <a:schemeClr val="bg1"/>
                </a:solidFill>
              </a:rPr>
              <a:t>a home like this.”</a:t>
            </a:r>
            <a:endParaRPr lang="en-GB" dirty="0">
              <a:solidFill>
                <a:schemeClr val="bg1"/>
              </a:solidFill>
            </a:endParaRPr>
          </a:p>
        </p:txBody>
      </p:sp>
      <p:sp>
        <p:nvSpPr>
          <p:cNvPr id="9" name="TextBox 8"/>
          <p:cNvSpPr txBox="1"/>
          <p:nvPr/>
        </p:nvSpPr>
        <p:spPr>
          <a:xfrm>
            <a:off x="5508104" y="4725144"/>
            <a:ext cx="2742289" cy="369332"/>
          </a:xfrm>
          <a:prstGeom prst="rect">
            <a:avLst/>
          </a:prstGeom>
          <a:noFill/>
        </p:spPr>
        <p:txBody>
          <a:bodyPr wrap="none" rtlCol="0">
            <a:spAutoFit/>
          </a:bodyPr>
          <a:lstStyle/>
          <a:p>
            <a:r>
              <a:rPr lang="en-GB" dirty="0" smtClean="0"/>
              <a:t>Horse Pie – Dick King Smith</a:t>
            </a:r>
            <a:endParaRPr lang="en-GB"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20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linds(horizontal)">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blinds(horizontal)">
                                      <p:cBhvr>
                                        <p:cTn id="3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P spid="7" grpId="0"/>
      <p:bldP spid="8" grpId="0"/>
      <p:bldP spid="9" grpId="0"/>
    </p:bldLst>
  </p:timing>
</p:sld>
</file>

<file path=ppt/slides/slide4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6000" b="-6000"/>
          </a:stretch>
        </a:blipFill>
        <a:effectLst/>
      </p:bgPr>
    </p:bg>
    <p:spTree>
      <p:nvGrpSpPr>
        <p:cNvPr id="1" name=""/>
        <p:cNvGrpSpPr/>
        <p:nvPr/>
      </p:nvGrpSpPr>
      <p:grpSpPr>
        <a:xfrm>
          <a:off x="0" y="0"/>
          <a:ext cx="0" cy="0"/>
          <a:chOff x="0" y="0"/>
          <a:chExt cx="0" cy="0"/>
        </a:xfrm>
      </p:grpSpPr>
      <p:sp>
        <p:nvSpPr>
          <p:cNvPr id="2" name="TextBox 1"/>
          <p:cNvSpPr txBox="1"/>
          <p:nvPr/>
        </p:nvSpPr>
        <p:spPr>
          <a:xfrm>
            <a:off x="611560" y="1412776"/>
            <a:ext cx="7632848" cy="3231654"/>
          </a:xfrm>
          <a:prstGeom prst="rect">
            <a:avLst/>
          </a:prstGeom>
          <a:noFill/>
        </p:spPr>
        <p:txBody>
          <a:bodyPr wrap="square" rtlCol="0">
            <a:spAutoFit/>
          </a:bodyPr>
          <a:lstStyle/>
          <a:p>
            <a:r>
              <a:rPr lang="en-GB" dirty="0" smtClean="0">
                <a:solidFill>
                  <a:schemeClr val="bg1"/>
                </a:solidFill>
              </a:rPr>
              <a:t>#45 </a:t>
            </a:r>
            <a:r>
              <a:rPr lang="en-GB" dirty="0" smtClean="0">
                <a:solidFill>
                  <a:schemeClr val="bg1"/>
                </a:solidFill>
              </a:rPr>
              <a:t>rearrange these words into a sequence that makes sense. Use the punctuation as well. </a:t>
            </a:r>
          </a:p>
          <a:p>
            <a:endParaRPr lang="en-GB" dirty="0" smtClean="0">
              <a:solidFill>
                <a:schemeClr val="bg1"/>
              </a:solidFill>
            </a:endParaRPr>
          </a:p>
          <a:p>
            <a:endParaRPr lang="en-GB" dirty="0">
              <a:solidFill>
                <a:schemeClr val="bg1"/>
              </a:solidFill>
            </a:endParaRPr>
          </a:p>
          <a:p>
            <a:r>
              <a:rPr lang="en-GB" sz="4400" dirty="0" smtClean="0">
                <a:solidFill>
                  <a:schemeClr val="bg1"/>
                </a:solidFill>
              </a:rPr>
              <a:t>“ . , ‘ . “ poor You get You’re Emma rusty You thing said mustn’t wet getting</a:t>
            </a:r>
            <a:endParaRPr lang="en-GB" sz="4400" dirty="0">
              <a:solidFill>
                <a:schemeClr val="bg1"/>
              </a:solidFill>
            </a:endParaRPr>
          </a:p>
        </p:txBody>
      </p:sp>
    </p:spTree>
    <p:custDataLst>
      <p:tags r:id="rId1"/>
    </p:custData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6000" b="-6000"/>
          </a:stretch>
        </a:blipFill>
        <a:effectLst/>
      </p:bgPr>
    </p:bg>
    <p:spTree>
      <p:nvGrpSpPr>
        <p:cNvPr id="1" name=""/>
        <p:cNvGrpSpPr/>
        <p:nvPr/>
      </p:nvGrpSpPr>
      <p:grpSpPr>
        <a:xfrm>
          <a:off x="0" y="0"/>
          <a:ext cx="0" cy="0"/>
          <a:chOff x="0" y="0"/>
          <a:chExt cx="0" cy="0"/>
        </a:xfrm>
      </p:grpSpPr>
      <p:sp>
        <p:nvSpPr>
          <p:cNvPr id="2" name="TextBox 1"/>
          <p:cNvSpPr txBox="1"/>
          <p:nvPr/>
        </p:nvSpPr>
        <p:spPr>
          <a:xfrm>
            <a:off x="611560" y="1412776"/>
            <a:ext cx="7632848" cy="3970318"/>
          </a:xfrm>
          <a:prstGeom prst="rect">
            <a:avLst/>
          </a:prstGeom>
          <a:noFill/>
        </p:spPr>
        <p:txBody>
          <a:bodyPr wrap="square" rtlCol="0">
            <a:spAutoFit/>
          </a:bodyPr>
          <a:lstStyle/>
          <a:p>
            <a:r>
              <a:rPr lang="en-GB" dirty="0" smtClean="0">
                <a:solidFill>
                  <a:schemeClr val="bg1"/>
                </a:solidFill>
              </a:rPr>
              <a:t>#46  </a:t>
            </a:r>
            <a:r>
              <a:rPr lang="en-GB" dirty="0" smtClean="0">
                <a:solidFill>
                  <a:schemeClr val="bg1"/>
                </a:solidFill>
              </a:rPr>
              <a:t>Toolkit it? </a:t>
            </a:r>
            <a:r>
              <a:rPr lang="en-GB" dirty="0" smtClean="0">
                <a:solidFill>
                  <a:schemeClr val="bg1"/>
                </a:solidFill>
              </a:rPr>
              <a:t>The verbs here are powerful. Find them and talk about them.</a:t>
            </a:r>
            <a:endParaRPr lang="en-GB" dirty="0" smtClean="0">
              <a:solidFill>
                <a:schemeClr val="bg1"/>
              </a:solidFill>
            </a:endParaRPr>
          </a:p>
          <a:p>
            <a:endParaRPr lang="en-GB" dirty="0">
              <a:solidFill>
                <a:schemeClr val="bg1"/>
              </a:solidFill>
            </a:endParaRPr>
          </a:p>
          <a:p>
            <a:r>
              <a:rPr lang="en-GB" sz="2600" i="1" dirty="0" smtClean="0">
                <a:solidFill>
                  <a:schemeClr val="bg1"/>
                </a:solidFill>
              </a:rPr>
              <a:t>It was clear enough now, the deep throb of aircraft engines, punctuated by spluttering. They leaned farther out of the window and craned upwards, scanning the night sky. It came from over the moor, and they saw it at the same time, a red flicker first, and then three more lights floating down through the sky above the moor. But the throbbing and coughing had stopped now, and there was silence.</a:t>
            </a:r>
            <a:endParaRPr lang="en-GB" sz="2600" dirty="0" smtClean="0">
              <a:solidFill>
                <a:schemeClr val="bg1"/>
              </a:solidFill>
            </a:endParaRPr>
          </a:p>
        </p:txBody>
      </p:sp>
      <p:sp>
        <p:nvSpPr>
          <p:cNvPr id="3" name="TextBox 2"/>
          <p:cNvSpPr txBox="1"/>
          <p:nvPr/>
        </p:nvSpPr>
        <p:spPr>
          <a:xfrm>
            <a:off x="5076056" y="4797152"/>
            <a:ext cx="3432478" cy="369332"/>
          </a:xfrm>
          <a:prstGeom prst="rect">
            <a:avLst/>
          </a:prstGeom>
          <a:noFill/>
        </p:spPr>
        <p:txBody>
          <a:bodyPr wrap="none" rtlCol="0">
            <a:spAutoFit/>
          </a:bodyPr>
          <a:lstStyle/>
          <a:p>
            <a:r>
              <a:rPr lang="en-GB" dirty="0" smtClean="0"/>
              <a:t>Friend Or Foe – Michael </a:t>
            </a:r>
            <a:r>
              <a:rPr lang="en-GB" dirty="0" err="1" smtClean="0"/>
              <a:t>Morpurgo</a:t>
            </a:r>
            <a:endParaRPr lang="en-GB" dirty="0"/>
          </a:p>
        </p:txBody>
      </p:sp>
    </p:spTree>
    <p:custDataLst>
      <p:tags r:id="rId1"/>
    </p:custData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6000" b="-6000"/>
          </a:stretch>
        </a:blipFill>
        <a:effectLst/>
      </p:bgPr>
    </p:bg>
    <p:spTree>
      <p:nvGrpSpPr>
        <p:cNvPr id="1" name=""/>
        <p:cNvGrpSpPr/>
        <p:nvPr/>
      </p:nvGrpSpPr>
      <p:grpSpPr>
        <a:xfrm>
          <a:off x="0" y="0"/>
          <a:ext cx="0" cy="0"/>
          <a:chOff x="0" y="0"/>
          <a:chExt cx="0" cy="0"/>
        </a:xfrm>
      </p:grpSpPr>
      <p:sp>
        <p:nvSpPr>
          <p:cNvPr id="2" name="TextBox 1"/>
          <p:cNvSpPr txBox="1"/>
          <p:nvPr/>
        </p:nvSpPr>
        <p:spPr>
          <a:xfrm>
            <a:off x="611560" y="1412776"/>
            <a:ext cx="7632848" cy="4247317"/>
          </a:xfrm>
          <a:prstGeom prst="rect">
            <a:avLst/>
          </a:prstGeom>
          <a:noFill/>
        </p:spPr>
        <p:txBody>
          <a:bodyPr wrap="square" rtlCol="0">
            <a:spAutoFit/>
          </a:bodyPr>
          <a:lstStyle/>
          <a:p>
            <a:r>
              <a:rPr lang="en-GB" dirty="0" smtClean="0">
                <a:solidFill>
                  <a:schemeClr val="bg1"/>
                </a:solidFill>
              </a:rPr>
              <a:t>#47 </a:t>
            </a:r>
            <a:r>
              <a:rPr lang="en-GB" dirty="0" smtClean="0">
                <a:solidFill>
                  <a:schemeClr val="bg1"/>
                </a:solidFill>
              </a:rPr>
              <a:t>Random Word Reader Feeder!</a:t>
            </a:r>
          </a:p>
          <a:p>
            <a:endParaRPr lang="en-GB" dirty="0">
              <a:solidFill>
                <a:schemeClr val="bg1"/>
              </a:solidFill>
            </a:endParaRPr>
          </a:p>
          <a:p>
            <a:r>
              <a:rPr lang="en-US" dirty="0">
                <a:solidFill>
                  <a:schemeClr val="bg1"/>
                </a:solidFill>
              </a:rPr>
              <a:t>Choose a book. </a:t>
            </a:r>
            <a:endParaRPr lang="en-US" dirty="0" smtClean="0">
              <a:solidFill>
                <a:schemeClr val="bg1"/>
              </a:solidFill>
            </a:endParaRPr>
          </a:p>
          <a:p>
            <a:r>
              <a:rPr lang="en-US" dirty="0" smtClean="0">
                <a:solidFill>
                  <a:schemeClr val="bg1"/>
                </a:solidFill>
              </a:rPr>
              <a:t>Ask </a:t>
            </a:r>
            <a:r>
              <a:rPr lang="en-US" dirty="0">
                <a:solidFill>
                  <a:schemeClr val="bg1"/>
                </a:solidFill>
              </a:rPr>
              <a:t>for a number - this gives you a page to turn to. </a:t>
            </a:r>
            <a:endParaRPr lang="en-US" dirty="0" smtClean="0">
              <a:solidFill>
                <a:schemeClr val="bg1"/>
              </a:solidFill>
            </a:endParaRPr>
          </a:p>
          <a:p>
            <a:r>
              <a:rPr lang="en-US" dirty="0" smtClean="0">
                <a:solidFill>
                  <a:schemeClr val="bg1"/>
                </a:solidFill>
              </a:rPr>
              <a:t>Now </a:t>
            </a:r>
            <a:r>
              <a:rPr lang="en-US" dirty="0">
                <a:solidFill>
                  <a:schemeClr val="bg1"/>
                </a:solidFill>
              </a:rPr>
              <a:t>ask for a number - this gives you the line. </a:t>
            </a:r>
            <a:endParaRPr lang="en-US" dirty="0" smtClean="0">
              <a:solidFill>
                <a:schemeClr val="bg1"/>
              </a:solidFill>
            </a:endParaRPr>
          </a:p>
          <a:p>
            <a:r>
              <a:rPr lang="en-US" dirty="0" smtClean="0">
                <a:solidFill>
                  <a:schemeClr val="bg1"/>
                </a:solidFill>
              </a:rPr>
              <a:t>Then </a:t>
            </a:r>
            <a:r>
              <a:rPr lang="en-US" dirty="0">
                <a:solidFill>
                  <a:schemeClr val="bg1"/>
                </a:solidFill>
              </a:rPr>
              <a:t>ask for a small number - this will select a word. </a:t>
            </a:r>
            <a:endParaRPr lang="en-US" dirty="0" smtClean="0">
              <a:solidFill>
                <a:schemeClr val="bg1"/>
              </a:solidFill>
            </a:endParaRPr>
          </a:p>
          <a:p>
            <a:endParaRPr lang="en-US" dirty="0">
              <a:solidFill>
                <a:schemeClr val="bg1"/>
              </a:solidFill>
            </a:endParaRPr>
          </a:p>
          <a:p>
            <a:r>
              <a:rPr lang="en-US" dirty="0" smtClean="0">
                <a:solidFill>
                  <a:schemeClr val="bg1"/>
                </a:solidFill>
              </a:rPr>
              <a:t>You then </a:t>
            </a:r>
            <a:r>
              <a:rPr lang="en-US" dirty="0">
                <a:solidFill>
                  <a:schemeClr val="bg1"/>
                </a:solidFill>
              </a:rPr>
              <a:t>have 15 seconds to write a sentence using the selected word. Then use the same sort of process to randomly select two or three words - can they make a sentence using the words... </a:t>
            </a:r>
            <a:endParaRPr lang="en-US" dirty="0" smtClean="0">
              <a:solidFill>
                <a:schemeClr val="bg1"/>
              </a:solidFill>
            </a:endParaRPr>
          </a:p>
          <a:p>
            <a:endParaRPr lang="en-US" dirty="0">
              <a:solidFill>
                <a:schemeClr val="bg1"/>
              </a:solidFill>
            </a:endParaRPr>
          </a:p>
          <a:p>
            <a:r>
              <a:rPr lang="en-US" dirty="0" smtClean="0">
                <a:solidFill>
                  <a:schemeClr val="bg1"/>
                </a:solidFill>
              </a:rPr>
              <a:t>You must use a capital letter and </a:t>
            </a:r>
            <a:r>
              <a:rPr lang="en-US" dirty="0">
                <a:solidFill>
                  <a:schemeClr val="bg1"/>
                </a:solidFill>
              </a:rPr>
              <a:t>full </a:t>
            </a:r>
            <a:r>
              <a:rPr lang="en-US" dirty="0" smtClean="0">
                <a:solidFill>
                  <a:schemeClr val="bg1"/>
                </a:solidFill>
              </a:rPr>
              <a:t>stop plus some ambitious words or punctuation.</a:t>
            </a:r>
            <a:endParaRPr lang="en-GB" dirty="0">
              <a:solidFill>
                <a:schemeClr val="bg1"/>
              </a:solidFill>
            </a:endParaRPr>
          </a:p>
          <a:p>
            <a:endParaRPr lang="en-GB" dirty="0" smtClean="0">
              <a:solidFill>
                <a:schemeClr val="bg1"/>
              </a:solidFill>
            </a:endParaRPr>
          </a:p>
          <a:p>
            <a:endParaRPr lang="en-GB" dirty="0">
              <a:solidFill>
                <a:schemeClr val="bg1"/>
              </a:solidFill>
            </a:endParaRPr>
          </a:p>
        </p:txBody>
      </p:sp>
    </p:spTree>
    <p:custDataLst>
      <p:tags r:id="rId1"/>
    </p:custData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6000" b="-6000"/>
          </a:stretch>
        </a:blipFill>
        <a:effectLst/>
      </p:bgPr>
    </p:bg>
    <p:spTree>
      <p:nvGrpSpPr>
        <p:cNvPr id="1" name=""/>
        <p:cNvGrpSpPr/>
        <p:nvPr/>
      </p:nvGrpSpPr>
      <p:grpSpPr>
        <a:xfrm>
          <a:off x="0" y="0"/>
          <a:ext cx="0" cy="0"/>
          <a:chOff x="0" y="0"/>
          <a:chExt cx="0" cy="0"/>
        </a:xfrm>
      </p:grpSpPr>
      <p:sp>
        <p:nvSpPr>
          <p:cNvPr id="2" name="TextBox 1"/>
          <p:cNvSpPr txBox="1"/>
          <p:nvPr/>
        </p:nvSpPr>
        <p:spPr>
          <a:xfrm>
            <a:off x="611560" y="1412776"/>
            <a:ext cx="7632848" cy="4247317"/>
          </a:xfrm>
          <a:prstGeom prst="rect">
            <a:avLst/>
          </a:prstGeom>
          <a:noFill/>
        </p:spPr>
        <p:txBody>
          <a:bodyPr wrap="square" rtlCol="0">
            <a:spAutoFit/>
          </a:bodyPr>
          <a:lstStyle/>
          <a:p>
            <a:r>
              <a:rPr lang="en-GB" dirty="0" smtClean="0">
                <a:solidFill>
                  <a:schemeClr val="bg1"/>
                </a:solidFill>
              </a:rPr>
              <a:t>#48 </a:t>
            </a:r>
            <a:r>
              <a:rPr lang="en-GB" dirty="0" smtClean="0">
                <a:solidFill>
                  <a:schemeClr val="bg1"/>
                </a:solidFill>
              </a:rPr>
              <a:t>Make sense of the ‘unmake-a-sensible’</a:t>
            </a:r>
          </a:p>
          <a:p>
            <a:endParaRPr lang="en-GB" dirty="0">
              <a:solidFill>
                <a:schemeClr val="bg1"/>
              </a:solidFill>
            </a:endParaRPr>
          </a:p>
          <a:p>
            <a:r>
              <a:rPr lang="en-GB" dirty="0" smtClean="0">
                <a:solidFill>
                  <a:schemeClr val="bg1"/>
                </a:solidFill>
              </a:rPr>
              <a:t>Here are four nouns and four verbs. Choose one of each and then a make a sentence that is equally creative and silly. An example has been done for you.</a:t>
            </a:r>
          </a:p>
          <a:p>
            <a:endParaRPr lang="en-GB" dirty="0">
              <a:solidFill>
                <a:schemeClr val="bg1"/>
              </a:solidFill>
            </a:endParaRPr>
          </a:p>
          <a:p>
            <a:r>
              <a:rPr lang="en-US" dirty="0" smtClean="0"/>
              <a:t>		</a:t>
            </a:r>
            <a:r>
              <a:rPr lang="en-US" dirty="0" smtClean="0"/>
              <a:t>train</a:t>
            </a:r>
            <a:endParaRPr lang="en-US" dirty="0" smtClean="0"/>
          </a:p>
          <a:p>
            <a:r>
              <a:rPr lang="en-US" dirty="0" smtClean="0"/>
              <a:t>		</a:t>
            </a:r>
            <a:r>
              <a:rPr lang="en-US" dirty="0" smtClean="0"/>
              <a:t>hammer</a:t>
            </a:r>
            <a:endParaRPr lang="en-US" dirty="0" smtClean="0"/>
          </a:p>
          <a:p>
            <a:r>
              <a:rPr lang="en-US" dirty="0" smtClean="0"/>
              <a:t>		</a:t>
            </a:r>
            <a:r>
              <a:rPr lang="en-US" dirty="0" smtClean="0"/>
              <a:t>frying pan</a:t>
            </a:r>
            <a:endParaRPr lang="en-US" dirty="0" smtClean="0"/>
          </a:p>
          <a:p>
            <a:r>
              <a:rPr lang="en-US" dirty="0" smtClean="0"/>
              <a:t>		</a:t>
            </a:r>
            <a:r>
              <a:rPr lang="en-US" dirty="0" smtClean="0"/>
              <a:t>hedge</a:t>
            </a:r>
            <a:endParaRPr lang="en-US" dirty="0" smtClean="0"/>
          </a:p>
          <a:p>
            <a:endParaRPr lang="en-US" dirty="0"/>
          </a:p>
          <a:p>
            <a:r>
              <a:rPr lang="en-US" dirty="0" smtClean="0">
                <a:solidFill>
                  <a:schemeClr val="bg1"/>
                </a:solidFill>
              </a:rPr>
              <a:t>The </a:t>
            </a:r>
            <a:r>
              <a:rPr lang="en-US" dirty="0" smtClean="0">
                <a:solidFill>
                  <a:schemeClr val="bg1"/>
                </a:solidFill>
              </a:rPr>
              <a:t>train dreamed of the curved roads of Italy.</a:t>
            </a:r>
            <a:r>
              <a:rPr lang="en-US" dirty="0">
                <a:solidFill>
                  <a:schemeClr val="bg1"/>
                </a:solidFill>
              </a:rPr>
              <a:t/>
            </a:r>
            <a:br>
              <a:rPr lang="en-US" dirty="0">
                <a:solidFill>
                  <a:schemeClr val="bg1"/>
                </a:solidFill>
              </a:rPr>
            </a:br>
            <a:r>
              <a:rPr lang="en-US" dirty="0">
                <a:solidFill>
                  <a:schemeClr val="bg1"/>
                </a:solidFill>
              </a:rPr>
              <a:t>The </a:t>
            </a:r>
            <a:r>
              <a:rPr lang="en-US" dirty="0" smtClean="0">
                <a:solidFill>
                  <a:schemeClr val="bg1"/>
                </a:solidFill>
              </a:rPr>
              <a:t>hammer swallowed the rusty head of the nail</a:t>
            </a:r>
            <a:r>
              <a:rPr lang="en-US" dirty="0" smtClean="0">
                <a:solidFill>
                  <a:schemeClr val="bg1"/>
                </a:solidFill>
              </a:rPr>
              <a:t>. </a:t>
            </a:r>
            <a:endParaRPr lang="en-US" dirty="0" smtClean="0">
              <a:solidFill>
                <a:schemeClr val="bg1"/>
              </a:solidFill>
            </a:endParaRPr>
          </a:p>
          <a:p>
            <a:r>
              <a:rPr lang="en-US" dirty="0" smtClean="0">
                <a:solidFill>
                  <a:schemeClr val="bg1"/>
                </a:solidFill>
              </a:rPr>
              <a:t>The </a:t>
            </a:r>
            <a:r>
              <a:rPr lang="en-US" dirty="0" smtClean="0">
                <a:solidFill>
                  <a:schemeClr val="bg1"/>
                </a:solidFill>
              </a:rPr>
              <a:t>hedge jabbed its way between the dark shadowy houses</a:t>
            </a:r>
            <a:r>
              <a:rPr lang="en-US" dirty="0" smtClean="0">
                <a:solidFill>
                  <a:schemeClr val="bg1"/>
                </a:solidFill>
              </a:rPr>
              <a:t>. </a:t>
            </a:r>
            <a:endParaRPr lang="en-GB" dirty="0">
              <a:solidFill>
                <a:schemeClr val="bg1"/>
              </a:solidFill>
            </a:endParaRPr>
          </a:p>
          <a:p>
            <a:endParaRPr lang="en-GB" dirty="0" smtClean="0">
              <a:solidFill>
                <a:schemeClr val="bg1"/>
              </a:solidFill>
            </a:endParaRPr>
          </a:p>
          <a:p>
            <a:endParaRPr lang="en-GB" dirty="0">
              <a:solidFill>
                <a:schemeClr val="bg1"/>
              </a:solidFill>
            </a:endParaRPr>
          </a:p>
        </p:txBody>
      </p:sp>
      <p:sp>
        <p:nvSpPr>
          <p:cNvPr id="3" name="TextBox 2"/>
          <p:cNvSpPr txBox="1"/>
          <p:nvPr/>
        </p:nvSpPr>
        <p:spPr>
          <a:xfrm>
            <a:off x="4355976" y="2780928"/>
            <a:ext cx="1296144" cy="1200329"/>
          </a:xfrm>
          <a:prstGeom prst="rect">
            <a:avLst/>
          </a:prstGeom>
          <a:noFill/>
        </p:spPr>
        <p:txBody>
          <a:bodyPr wrap="square" rtlCol="0">
            <a:spAutoFit/>
          </a:bodyPr>
          <a:lstStyle/>
          <a:p>
            <a:r>
              <a:rPr lang="en-US" dirty="0" smtClean="0"/>
              <a:t>swallowed</a:t>
            </a:r>
            <a:endParaRPr lang="en-US" dirty="0" smtClean="0"/>
          </a:p>
          <a:p>
            <a:r>
              <a:rPr lang="en-US" dirty="0" smtClean="0"/>
              <a:t>jabbed</a:t>
            </a:r>
            <a:endParaRPr lang="en-US" dirty="0" smtClean="0"/>
          </a:p>
          <a:p>
            <a:r>
              <a:rPr lang="en-US" dirty="0" smtClean="0"/>
              <a:t>highlighted</a:t>
            </a:r>
            <a:endParaRPr lang="en-US" dirty="0" smtClean="0"/>
          </a:p>
          <a:p>
            <a:r>
              <a:rPr lang="en-US" dirty="0" smtClean="0"/>
              <a:t>dreamed</a:t>
            </a:r>
            <a:endParaRPr lang="en-GB" dirty="0"/>
          </a:p>
        </p:txBody>
      </p:sp>
    </p:spTree>
    <p:custDataLst>
      <p:tags r:id="rId1"/>
    </p:custData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6000" b="-6000"/>
          </a:stretch>
        </a:blipFill>
        <a:effectLst/>
      </p:bgPr>
    </p:bg>
    <p:spTree>
      <p:nvGrpSpPr>
        <p:cNvPr id="1" name=""/>
        <p:cNvGrpSpPr/>
        <p:nvPr/>
      </p:nvGrpSpPr>
      <p:grpSpPr>
        <a:xfrm>
          <a:off x="0" y="0"/>
          <a:ext cx="0" cy="0"/>
          <a:chOff x="0" y="0"/>
          <a:chExt cx="0" cy="0"/>
        </a:xfrm>
      </p:grpSpPr>
      <p:sp>
        <p:nvSpPr>
          <p:cNvPr id="2" name="TextBox 1"/>
          <p:cNvSpPr txBox="1"/>
          <p:nvPr/>
        </p:nvSpPr>
        <p:spPr>
          <a:xfrm>
            <a:off x="611560" y="1412776"/>
            <a:ext cx="7632848" cy="4216539"/>
          </a:xfrm>
          <a:prstGeom prst="rect">
            <a:avLst/>
          </a:prstGeom>
          <a:noFill/>
        </p:spPr>
        <p:txBody>
          <a:bodyPr wrap="square" rtlCol="0">
            <a:spAutoFit/>
          </a:bodyPr>
          <a:lstStyle/>
          <a:p>
            <a:r>
              <a:rPr lang="en-GB" dirty="0" smtClean="0">
                <a:solidFill>
                  <a:schemeClr val="bg1"/>
                </a:solidFill>
              </a:rPr>
              <a:t>#49  </a:t>
            </a:r>
            <a:r>
              <a:rPr lang="en-GB" dirty="0" smtClean="0">
                <a:solidFill>
                  <a:schemeClr val="bg1"/>
                </a:solidFill>
              </a:rPr>
              <a:t>Connect It!</a:t>
            </a:r>
          </a:p>
          <a:p>
            <a:endParaRPr lang="en-GB" dirty="0">
              <a:solidFill>
                <a:schemeClr val="bg1"/>
              </a:solidFill>
            </a:endParaRPr>
          </a:p>
          <a:p>
            <a:r>
              <a:rPr lang="en-GB" sz="2800" dirty="0" smtClean="0">
                <a:solidFill>
                  <a:schemeClr val="bg1"/>
                </a:solidFill>
              </a:rPr>
              <a:t>Look at the two sentences. Can you connect them together with powerful connectives? Do you need to change the words to make the sentences more powerful?</a:t>
            </a:r>
          </a:p>
          <a:p>
            <a:endParaRPr lang="en-GB" sz="2800" dirty="0">
              <a:solidFill>
                <a:schemeClr val="bg1"/>
              </a:solidFill>
            </a:endParaRPr>
          </a:p>
          <a:p>
            <a:pPr algn="ctr"/>
            <a:r>
              <a:rPr lang="en-US" sz="2800" dirty="0" smtClean="0">
                <a:solidFill>
                  <a:srgbClr val="FFFF00"/>
                </a:solidFill>
              </a:rPr>
              <a:t>The boy jumped ove</a:t>
            </a:r>
            <a:r>
              <a:rPr lang="en-US" sz="2800" dirty="0" smtClean="0">
                <a:solidFill>
                  <a:srgbClr val="FFFF00"/>
                </a:solidFill>
              </a:rPr>
              <a:t>r the wall.</a:t>
            </a:r>
            <a:r>
              <a:rPr lang="en-US" sz="2800" dirty="0">
                <a:solidFill>
                  <a:srgbClr val="FFFF00"/>
                </a:solidFill>
              </a:rPr>
              <a:t/>
            </a:r>
            <a:br>
              <a:rPr lang="en-US" sz="2800" dirty="0">
                <a:solidFill>
                  <a:srgbClr val="FFFF00"/>
                </a:solidFill>
              </a:rPr>
            </a:br>
            <a:r>
              <a:rPr lang="en-US" sz="2800" dirty="0">
                <a:solidFill>
                  <a:srgbClr val="FFFF00"/>
                </a:solidFill>
              </a:rPr>
              <a:t>The </a:t>
            </a:r>
            <a:r>
              <a:rPr lang="en-US" sz="2800" dirty="0" smtClean="0">
                <a:solidFill>
                  <a:srgbClr val="FFFF00"/>
                </a:solidFill>
              </a:rPr>
              <a:t>wall was covered in barbed wire. </a:t>
            </a:r>
            <a:endParaRPr lang="en-GB" sz="2800" dirty="0">
              <a:solidFill>
                <a:srgbClr val="FFFF00"/>
              </a:solidFill>
            </a:endParaRPr>
          </a:p>
          <a:p>
            <a:endParaRPr lang="en-GB" dirty="0" smtClean="0">
              <a:solidFill>
                <a:schemeClr val="bg1"/>
              </a:solidFill>
            </a:endParaRPr>
          </a:p>
          <a:p>
            <a:endParaRPr lang="en-GB" dirty="0">
              <a:solidFill>
                <a:schemeClr val="bg1"/>
              </a:solidFill>
            </a:endParaRPr>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6000" b="-6000"/>
          </a:stretch>
        </a:blipFill>
        <a:effectLst/>
      </p:bgPr>
    </p:bg>
    <p:spTree>
      <p:nvGrpSpPr>
        <p:cNvPr id="1" name=""/>
        <p:cNvGrpSpPr/>
        <p:nvPr/>
      </p:nvGrpSpPr>
      <p:grpSpPr>
        <a:xfrm>
          <a:off x="0" y="0"/>
          <a:ext cx="0" cy="0"/>
          <a:chOff x="0" y="0"/>
          <a:chExt cx="0" cy="0"/>
        </a:xfrm>
      </p:grpSpPr>
      <p:sp>
        <p:nvSpPr>
          <p:cNvPr id="2" name="TextBox 1"/>
          <p:cNvSpPr txBox="1"/>
          <p:nvPr/>
        </p:nvSpPr>
        <p:spPr>
          <a:xfrm>
            <a:off x="611560" y="1412776"/>
            <a:ext cx="7632848" cy="3416320"/>
          </a:xfrm>
          <a:prstGeom prst="rect">
            <a:avLst/>
          </a:prstGeom>
          <a:noFill/>
        </p:spPr>
        <p:txBody>
          <a:bodyPr wrap="square" rtlCol="0">
            <a:spAutoFit/>
          </a:bodyPr>
          <a:lstStyle/>
          <a:p>
            <a:r>
              <a:rPr lang="en-GB" dirty="0" smtClean="0">
                <a:solidFill>
                  <a:schemeClr val="bg1"/>
                </a:solidFill>
              </a:rPr>
              <a:t>#5  Match the meanings and think of some more synonyms</a:t>
            </a:r>
          </a:p>
          <a:p>
            <a:endParaRPr lang="en-GB" dirty="0">
              <a:solidFill>
                <a:schemeClr val="bg1"/>
              </a:solidFill>
            </a:endParaRPr>
          </a:p>
          <a:p>
            <a:r>
              <a:rPr lang="en-GB" i="1" dirty="0">
                <a:solidFill>
                  <a:schemeClr val="bg1"/>
                </a:solidFill>
              </a:rPr>
              <a:t>s</a:t>
            </a:r>
            <a:r>
              <a:rPr lang="en-GB" i="1" dirty="0" smtClean="0">
                <a:solidFill>
                  <a:schemeClr val="bg1"/>
                </a:solidFill>
              </a:rPr>
              <a:t>neer:</a:t>
            </a:r>
          </a:p>
          <a:p>
            <a:endParaRPr lang="en-GB" i="1" dirty="0">
              <a:solidFill>
                <a:schemeClr val="bg1"/>
              </a:solidFill>
            </a:endParaRPr>
          </a:p>
          <a:p>
            <a:r>
              <a:rPr lang="en-GB" i="1" dirty="0" smtClean="0">
                <a:solidFill>
                  <a:schemeClr val="bg1"/>
                </a:solidFill>
              </a:rPr>
              <a:t>scoff</a:t>
            </a:r>
          </a:p>
          <a:p>
            <a:r>
              <a:rPr lang="en-GB" i="1" dirty="0">
                <a:solidFill>
                  <a:schemeClr val="bg1"/>
                </a:solidFill>
              </a:rPr>
              <a:t>m</a:t>
            </a:r>
            <a:r>
              <a:rPr lang="en-GB" i="1" dirty="0" smtClean="0">
                <a:solidFill>
                  <a:schemeClr val="bg1"/>
                </a:solidFill>
              </a:rPr>
              <a:t>ock</a:t>
            </a:r>
          </a:p>
          <a:p>
            <a:r>
              <a:rPr lang="en-GB" i="1" dirty="0">
                <a:solidFill>
                  <a:schemeClr val="bg1"/>
                </a:solidFill>
              </a:rPr>
              <a:t>d</a:t>
            </a:r>
            <a:r>
              <a:rPr lang="en-GB" i="1" dirty="0" smtClean="0">
                <a:solidFill>
                  <a:schemeClr val="bg1"/>
                </a:solidFill>
              </a:rPr>
              <a:t>elude</a:t>
            </a:r>
          </a:p>
          <a:p>
            <a:r>
              <a:rPr lang="en-GB" i="1" dirty="0">
                <a:solidFill>
                  <a:schemeClr val="bg1"/>
                </a:solidFill>
              </a:rPr>
              <a:t>s</a:t>
            </a:r>
            <a:r>
              <a:rPr lang="en-GB" i="1" dirty="0" smtClean="0">
                <a:solidFill>
                  <a:schemeClr val="bg1"/>
                </a:solidFill>
              </a:rPr>
              <a:t>nigger</a:t>
            </a:r>
          </a:p>
          <a:p>
            <a:r>
              <a:rPr lang="en-GB" i="1" dirty="0">
                <a:solidFill>
                  <a:schemeClr val="bg1"/>
                </a:solidFill>
              </a:rPr>
              <a:t>m</a:t>
            </a:r>
            <a:r>
              <a:rPr lang="en-GB" i="1" dirty="0" smtClean="0">
                <a:solidFill>
                  <a:schemeClr val="bg1"/>
                </a:solidFill>
              </a:rPr>
              <a:t>ake fun of</a:t>
            </a:r>
          </a:p>
          <a:p>
            <a:r>
              <a:rPr lang="en-GB" i="1" dirty="0">
                <a:solidFill>
                  <a:schemeClr val="bg1"/>
                </a:solidFill>
              </a:rPr>
              <a:t>j</a:t>
            </a:r>
            <a:r>
              <a:rPr lang="en-GB" i="1" dirty="0" smtClean="0">
                <a:solidFill>
                  <a:schemeClr val="bg1"/>
                </a:solidFill>
              </a:rPr>
              <a:t>eer</a:t>
            </a:r>
          </a:p>
          <a:p>
            <a:endParaRPr lang="en-GB" i="1" dirty="0">
              <a:solidFill>
                <a:schemeClr val="bg1"/>
              </a:solidFill>
            </a:endParaRPr>
          </a:p>
          <a:p>
            <a:r>
              <a:rPr lang="en-GB" i="1" dirty="0" smtClean="0">
                <a:solidFill>
                  <a:schemeClr val="accent2">
                    <a:lumMod val="40000"/>
                    <a:lumOff val="60000"/>
                  </a:schemeClr>
                </a:solidFill>
              </a:rPr>
              <a:t>HINT: Use them in a sentence to check their meaning</a:t>
            </a:r>
            <a:endParaRPr lang="en-GB" dirty="0" smtClean="0">
              <a:solidFill>
                <a:schemeClr val="accent2">
                  <a:lumMod val="40000"/>
                  <a:lumOff val="60000"/>
                </a:schemeClr>
              </a:solidFill>
            </a:endParaRPr>
          </a:p>
        </p:txBody>
      </p:sp>
    </p:spTree>
    <p:custDataLst>
      <p:tags r:id="rId1"/>
    </p:custData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6000" b="-6000"/>
          </a:stretch>
        </a:blipFill>
        <a:effectLst/>
      </p:bgPr>
    </p:bg>
    <p:spTree>
      <p:nvGrpSpPr>
        <p:cNvPr id="1" name=""/>
        <p:cNvGrpSpPr/>
        <p:nvPr/>
      </p:nvGrpSpPr>
      <p:grpSpPr>
        <a:xfrm>
          <a:off x="0" y="0"/>
          <a:ext cx="0" cy="0"/>
          <a:chOff x="0" y="0"/>
          <a:chExt cx="0" cy="0"/>
        </a:xfrm>
      </p:grpSpPr>
      <p:sp>
        <p:nvSpPr>
          <p:cNvPr id="2" name="TextBox 1"/>
          <p:cNvSpPr txBox="1"/>
          <p:nvPr/>
        </p:nvSpPr>
        <p:spPr>
          <a:xfrm>
            <a:off x="611560" y="1412776"/>
            <a:ext cx="7632848" cy="3693319"/>
          </a:xfrm>
          <a:prstGeom prst="rect">
            <a:avLst/>
          </a:prstGeom>
          <a:noFill/>
        </p:spPr>
        <p:txBody>
          <a:bodyPr wrap="square" rtlCol="0">
            <a:spAutoFit/>
          </a:bodyPr>
          <a:lstStyle/>
          <a:p>
            <a:r>
              <a:rPr lang="en-GB" dirty="0" smtClean="0">
                <a:solidFill>
                  <a:schemeClr val="bg1"/>
                </a:solidFill>
              </a:rPr>
              <a:t>#50  </a:t>
            </a:r>
            <a:r>
              <a:rPr lang="en-GB" dirty="0" smtClean="0">
                <a:solidFill>
                  <a:schemeClr val="bg1"/>
                </a:solidFill>
              </a:rPr>
              <a:t>Alliterate an awesome array of amazing animals! Read my example...</a:t>
            </a:r>
          </a:p>
          <a:p>
            <a:endParaRPr lang="en-GB" dirty="0">
              <a:solidFill>
                <a:schemeClr val="bg1"/>
              </a:solidFill>
            </a:endParaRPr>
          </a:p>
          <a:p>
            <a:pPr algn="ctr"/>
            <a:r>
              <a:rPr lang="en-US" sz="3600" dirty="0" smtClean="0">
                <a:solidFill>
                  <a:srgbClr val="FFFF00"/>
                </a:solidFill>
              </a:rPr>
              <a:t>The terrified tortoise tiptoed through the tiny toad's tent </a:t>
            </a:r>
            <a:r>
              <a:rPr lang="en-US" sz="3600" dirty="0">
                <a:solidFill>
                  <a:srgbClr val="FFFF00"/>
                </a:solidFill>
              </a:rPr>
              <a:t>with </a:t>
            </a:r>
            <a:r>
              <a:rPr lang="en-US" sz="3600" dirty="0" smtClean="0">
                <a:solidFill>
                  <a:srgbClr val="FFFF00"/>
                </a:solidFill>
              </a:rPr>
              <a:t>tatty towels.</a:t>
            </a:r>
          </a:p>
          <a:p>
            <a:pPr algn="ctr"/>
            <a:endParaRPr lang="en-US" sz="3600" dirty="0" smtClean="0">
              <a:solidFill>
                <a:srgbClr val="FFFF00"/>
              </a:solidFill>
            </a:endParaRPr>
          </a:p>
          <a:p>
            <a:pPr lvl="1"/>
            <a:r>
              <a:rPr lang="en-US" sz="3600" dirty="0" smtClean="0">
                <a:solidFill>
                  <a:srgbClr val="FFFF00"/>
                </a:solidFill>
              </a:rPr>
              <a:t>alligator      	serpent       lion</a:t>
            </a:r>
            <a:endParaRPr lang="en-US" sz="3600" dirty="0" smtClean="0">
              <a:solidFill>
                <a:srgbClr val="FFFF00"/>
              </a:solidFill>
            </a:endParaRPr>
          </a:p>
          <a:p>
            <a:pPr lvl="1"/>
            <a:r>
              <a:rPr lang="en-US" sz="3600" dirty="0" smtClean="0">
                <a:solidFill>
                  <a:srgbClr val="FFFF00"/>
                </a:solidFill>
              </a:rPr>
              <a:t>toucan</a:t>
            </a:r>
            <a:r>
              <a:rPr lang="en-US" sz="3600" dirty="0" smtClean="0">
                <a:solidFill>
                  <a:srgbClr val="FFFF00"/>
                </a:solidFill>
              </a:rPr>
              <a:t>      </a:t>
            </a:r>
            <a:r>
              <a:rPr lang="en-US" sz="3600" dirty="0" smtClean="0">
                <a:solidFill>
                  <a:srgbClr val="FFFF00"/>
                </a:solidFill>
              </a:rPr>
              <a:t>	</a:t>
            </a:r>
            <a:r>
              <a:rPr lang="en-US" sz="3600" dirty="0" smtClean="0">
                <a:solidFill>
                  <a:srgbClr val="FFFF00"/>
                </a:solidFill>
              </a:rPr>
              <a:t>dog     </a:t>
            </a:r>
            <a:r>
              <a:rPr lang="en-US" sz="3600" dirty="0" smtClean="0">
                <a:solidFill>
                  <a:srgbClr val="FFFF00"/>
                </a:solidFill>
              </a:rPr>
              <a:t>	</a:t>
            </a:r>
            <a:r>
              <a:rPr lang="en-US" sz="3600" dirty="0" smtClean="0">
                <a:solidFill>
                  <a:srgbClr val="FFFF00"/>
                </a:solidFill>
              </a:rPr>
              <a:t> </a:t>
            </a:r>
            <a:r>
              <a:rPr lang="en-US" sz="3600" dirty="0" smtClean="0">
                <a:solidFill>
                  <a:srgbClr val="FFFF00"/>
                </a:solidFill>
              </a:rPr>
              <a:t>  eagle</a:t>
            </a:r>
            <a:endParaRPr lang="en-GB" dirty="0" smtClean="0">
              <a:solidFill>
                <a:schemeClr val="bg1"/>
              </a:solidFill>
            </a:endParaRPr>
          </a:p>
          <a:p>
            <a:endParaRPr lang="en-GB" dirty="0">
              <a:solidFill>
                <a:schemeClr val="bg1"/>
              </a:solidFill>
            </a:endParaRPr>
          </a:p>
        </p:txBody>
      </p:sp>
    </p:spTree>
    <p:custDataLst>
      <p:tags r:id="rId1"/>
    </p:custData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6000" b="-6000"/>
          </a:stretch>
        </a:blipFill>
        <a:effectLst/>
      </p:bgPr>
    </p:bg>
    <p:spTree>
      <p:nvGrpSpPr>
        <p:cNvPr id="1" name=""/>
        <p:cNvGrpSpPr/>
        <p:nvPr/>
      </p:nvGrpSpPr>
      <p:grpSpPr>
        <a:xfrm>
          <a:off x="0" y="0"/>
          <a:ext cx="0" cy="0"/>
          <a:chOff x="0" y="0"/>
          <a:chExt cx="0" cy="0"/>
        </a:xfrm>
      </p:grpSpPr>
      <p:sp>
        <p:nvSpPr>
          <p:cNvPr id="2" name="TextBox 1"/>
          <p:cNvSpPr txBox="1"/>
          <p:nvPr/>
        </p:nvSpPr>
        <p:spPr>
          <a:xfrm>
            <a:off x="611560" y="1412776"/>
            <a:ext cx="7632848" cy="1477328"/>
          </a:xfrm>
          <a:prstGeom prst="rect">
            <a:avLst/>
          </a:prstGeom>
          <a:noFill/>
        </p:spPr>
        <p:txBody>
          <a:bodyPr wrap="square" rtlCol="0">
            <a:spAutoFit/>
          </a:bodyPr>
          <a:lstStyle/>
          <a:p>
            <a:r>
              <a:rPr lang="en-GB" dirty="0" smtClean="0">
                <a:solidFill>
                  <a:schemeClr val="bg1"/>
                </a:solidFill>
              </a:rPr>
              <a:t>#51 </a:t>
            </a:r>
            <a:r>
              <a:rPr lang="en-GB" dirty="0" smtClean="0">
                <a:solidFill>
                  <a:schemeClr val="bg1"/>
                </a:solidFill>
              </a:rPr>
              <a:t>Can you make this sentence better?</a:t>
            </a:r>
          </a:p>
          <a:p>
            <a:endParaRPr lang="en-GB" dirty="0">
              <a:solidFill>
                <a:schemeClr val="bg1"/>
              </a:solidFill>
            </a:endParaRPr>
          </a:p>
          <a:p>
            <a:r>
              <a:rPr lang="en-GB" sz="5400" i="1" dirty="0" smtClean="0">
                <a:solidFill>
                  <a:schemeClr val="bg1"/>
                </a:solidFill>
              </a:rPr>
              <a:t>He tripped over the wire.</a:t>
            </a:r>
            <a:endParaRPr lang="en-GB" sz="5400" dirty="0" smtClean="0">
              <a:solidFill>
                <a:schemeClr val="bg1"/>
              </a:solidFill>
            </a:endParaRPr>
          </a:p>
        </p:txBody>
      </p:sp>
    </p:spTree>
    <p:custDataLst>
      <p:tags r:id="rId1"/>
    </p:custData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6000" b="-6000"/>
          </a:stretch>
        </a:blipFill>
        <a:effectLst/>
      </p:bgPr>
    </p:bg>
    <p:spTree>
      <p:nvGrpSpPr>
        <p:cNvPr id="1" name=""/>
        <p:cNvGrpSpPr/>
        <p:nvPr/>
      </p:nvGrpSpPr>
      <p:grpSpPr>
        <a:xfrm>
          <a:off x="0" y="0"/>
          <a:ext cx="0" cy="0"/>
          <a:chOff x="0" y="0"/>
          <a:chExt cx="0" cy="0"/>
        </a:xfrm>
      </p:grpSpPr>
      <p:sp>
        <p:nvSpPr>
          <p:cNvPr id="2" name="TextBox 1"/>
          <p:cNvSpPr txBox="1"/>
          <p:nvPr/>
        </p:nvSpPr>
        <p:spPr>
          <a:xfrm>
            <a:off x="467544" y="1412776"/>
            <a:ext cx="8280920" cy="3354765"/>
          </a:xfrm>
          <a:prstGeom prst="rect">
            <a:avLst/>
          </a:prstGeom>
          <a:noFill/>
        </p:spPr>
        <p:txBody>
          <a:bodyPr wrap="square" rtlCol="0">
            <a:spAutoFit/>
          </a:bodyPr>
          <a:lstStyle/>
          <a:p>
            <a:r>
              <a:rPr lang="en-GB" dirty="0" smtClean="0">
                <a:solidFill>
                  <a:schemeClr val="bg1"/>
                </a:solidFill>
              </a:rPr>
              <a:t>#52  </a:t>
            </a:r>
            <a:r>
              <a:rPr lang="en-GB" dirty="0" smtClean="0">
                <a:solidFill>
                  <a:schemeClr val="bg1"/>
                </a:solidFill>
              </a:rPr>
              <a:t>Reader Feeders </a:t>
            </a:r>
            <a:r>
              <a:rPr lang="en-GB" dirty="0" err="1" smtClean="0">
                <a:solidFill>
                  <a:schemeClr val="bg1"/>
                </a:solidFill>
              </a:rPr>
              <a:t>Needer</a:t>
            </a:r>
            <a:r>
              <a:rPr lang="en-GB" dirty="0" smtClean="0">
                <a:solidFill>
                  <a:schemeClr val="bg1"/>
                </a:solidFill>
              </a:rPr>
              <a:t> Help!</a:t>
            </a:r>
          </a:p>
          <a:p>
            <a:endParaRPr lang="en-GB" dirty="0">
              <a:solidFill>
                <a:schemeClr val="bg1"/>
              </a:solidFill>
            </a:endParaRPr>
          </a:p>
          <a:p>
            <a:pPr lvl="0"/>
            <a:r>
              <a:rPr lang="en-GB" sz="4400" dirty="0" smtClean="0">
                <a:solidFill>
                  <a:srgbClr val="FFFF00"/>
                </a:solidFill>
              </a:rPr>
              <a:t>Leaf the room,” ordered Miss.</a:t>
            </a:r>
            <a:endParaRPr lang="en-GB" sz="4400" dirty="0">
              <a:solidFill>
                <a:srgbClr val="FFFF00"/>
              </a:solidFill>
            </a:endParaRPr>
          </a:p>
          <a:p>
            <a:pPr lvl="0"/>
            <a:r>
              <a:rPr lang="en-GB" sz="4400" dirty="0" smtClean="0">
                <a:solidFill>
                  <a:schemeClr val="bg1"/>
                </a:solidFill>
              </a:rPr>
              <a:t>She </a:t>
            </a:r>
            <a:r>
              <a:rPr lang="en-GB" sz="4400" dirty="0" err="1" smtClean="0">
                <a:solidFill>
                  <a:schemeClr val="bg1"/>
                </a:solidFill>
              </a:rPr>
              <a:t>mayd</a:t>
            </a:r>
            <a:r>
              <a:rPr lang="en-GB" sz="4400" dirty="0" smtClean="0">
                <a:solidFill>
                  <a:schemeClr val="bg1"/>
                </a:solidFill>
              </a:rPr>
              <a:t> miss </a:t>
            </a:r>
            <a:r>
              <a:rPr lang="en-GB" sz="4400" dirty="0" err="1" smtClean="0">
                <a:solidFill>
                  <a:schemeClr val="bg1"/>
                </a:solidFill>
              </a:rPr>
              <a:t>minchin</a:t>
            </a:r>
            <a:r>
              <a:rPr lang="en-GB" sz="4400" dirty="0" smtClean="0">
                <a:solidFill>
                  <a:schemeClr val="bg1"/>
                </a:solidFill>
              </a:rPr>
              <a:t> </a:t>
            </a:r>
            <a:r>
              <a:rPr lang="en-GB" sz="4400" dirty="0" err="1" smtClean="0">
                <a:solidFill>
                  <a:schemeClr val="bg1"/>
                </a:solidFill>
              </a:rPr>
              <a:t>angryer</a:t>
            </a:r>
            <a:r>
              <a:rPr lang="en-GB" sz="4400" dirty="0" smtClean="0">
                <a:solidFill>
                  <a:schemeClr val="bg1"/>
                </a:solidFill>
              </a:rPr>
              <a:t>. </a:t>
            </a:r>
            <a:endParaRPr lang="en-GB" sz="4400" dirty="0">
              <a:solidFill>
                <a:schemeClr val="bg1"/>
              </a:solidFill>
            </a:endParaRPr>
          </a:p>
          <a:p>
            <a:pPr lvl="0"/>
            <a:r>
              <a:rPr lang="en-GB" sz="4400" dirty="0" smtClean="0">
                <a:solidFill>
                  <a:srgbClr val="FFFF00"/>
                </a:solidFill>
              </a:rPr>
              <a:t>Becky through her apron in the air.</a:t>
            </a:r>
            <a:endParaRPr lang="en-GB" sz="4400" dirty="0">
              <a:solidFill>
                <a:srgbClr val="FFFF00"/>
              </a:solidFill>
            </a:endParaRPr>
          </a:p>
          <a:p>
            <a:pPr lvl="0"/>
            <a:r>
              <a:rPr lang="en-GB" sz="4400" dirty="0" smtClean="0">
                <a:solidFill>
                  <a:schemeClr val="bg1"/>
                </a:solidFill>
              </a:rPr>
              <a:t>She </a:t>
            </a:r>
            <a:r>
              <a:rPr lang="en-GB" sz="4400" dirty="0" err="1" smtClean="0">
                <a:solidFill>
                  <a:schemeClr val="bg1"/>
                </a:solidFill>
              </a:rPr>
              <a:t>runned</a:t>
            </a:r>
            <a:r>
              <a:rPr lang="en-GB" sz="4400" dirty="0" smtClean="0">
                <a:solidFill>
                  <a:schemeClr val="bg1"/>
                </a:solidFill>
              </a:rPr>
              <a:t> </a:t>
            </a:r>
            <a:r>
              <a:rPr lang="en-GB" sz="4400" dirty="0" err="1" smtClean="0">
                <a:solidFill>
                  <a:schemeClr val="bg1"/>
                </a:solidFill>
              </a:rPr>
              <a:t>owt</a:t>
            </a:r>
            <a:r>
              <a:rPr lang="en-GB" sz="4400" dirty="0" smtClean="0">
                <a:solidFill>
                  <a:schemeClr val="bg1"/>
                </a:solidFill>
              </a:rPr>
              <a:t> of the room.</a:t>
            </a:r>
            <a:endParaRPr lang="en-GB" sz="4400" dirty="0">
              <a:solidFill>
                <a:schemeClr val="bg1"/>
              </a:solidFill>
            </a:endParaRPr>
          </a:p>
        </p:txBody>
      </p:sp>
    </p:spTree>
    <p:custDataLst>
      <p:tags r:id="rId1"/>
    </p:custData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6000" b="-6000"/>
          </a:stretch>
        </a:blipFill>
        <a:effectLst/>
      </p:bgPr>
    </p:bg>
    <p:spTree>
      <p:nvGrpSpPr>
        <p:cNvPr id="1" name=""/>
        <p:cNvGrpSpPr/>
        <p:nvPr/>
      </p:nvGrpSpPr>
      <p:grpSpPr>
        <a:xfrm>
          <a:off x="0" y="0"/>
          <a:ext cx="0" cy="0"/>
          <a:chOff x="0" y="0"/>
          <a:chExt cx="0" cy="0"/>
        </a:xfrm>
      </p:grpSpPr>
      <p:sp>
        <p:nvSpPr>
          <p:cNvPr id="2" name="TextBox 1"/>
          <p:cNvSpPr txBox="1"/>
          <p:nvPr/>
        </p:nvSpPr>
        <p:spPr>
          <a:xfrm>
            <a:off x="611560" y="1412776"/>
            <a:ext cx="7632848" cy="4370427"/>
          </a:xfrm>
          <a:prstGeom prst="rect">
            <a:avLst/>
          </a:prstGeom>
          <a:noFill/>
        </p:spPr>
        <p:txBody>
          <a:bodyPr wrap="square" rtlCol="0">
            <a:spAutoFit/>
          </a:bodyPr>
          <a:lstStyle/>
          <a:p>
            <a:r>
              <a:rPr lang="en-GB" dirty="0" smtClean="0">
                <a:solidFill>
                  <a:schemeClr val="bg1"/>
                </a:solidFill>
              </a:rPr>
              <a:t>#53  </a:t>
            </a:r>
            <a:r>
              <a:rPr lang="en-GB" dirty="0" smtClean="0">
                <a:solidFill>
                  <a:schemeClr val="bg1"/>
                </a:solidFill>
              </a:rPr>
              <a:t>Why oh why did Teddy do it? Extend the sentence. Here’s an example.</a:t>
            </a:r>
          </a:p>
          <a:p>
            <a:endParaRPr lang="en-GB" dirty="0">
              <a:solidFill>
                <a:schemeClr val="bg1"/>
              </a:solidFill>
            </a:endParaRPr>
          </a:p>
          <a:p>
            <a:r>
              <a:rPr lang="en-GB" sz="2400" dirty="0" smtClean="0">
                <a:solidFill>
                  <a:schemeClr val="bg1"/>
                </a:solidFill>
              </a:rPr>
              <a:t>Teddy closed the curtains.</a:t>
            </a:r>
          </a:p>
          <a:p>
            <a:endParaRPr lang="en-GB" sz="2400" dirty="0" smtClean="0">
              <a:solidFill>
                <a:schemeClr val="bg1"/>
              </a:solidFill>
            </a:endParaRPr>
          </a:p>
          <a:p>
            <a:r>
              <a:rPr lang="en-GB" sz="2400" dirty="0" smtClean="0">
                <a:solidFill>
                  <a:schemeClr val="bg1"/>
                </a:solidFill>
              </a:rPr>
              <a:t>Teddy closed the curtains </a:t>
            </a:r>
            <a:r>
              <a:rPr lang="en-GB" sz="2400" dirty="0" smtClean="0">
                <a:solidFill>
                  <a:schemeClr val="bg1"/>
                </a:solidFill>
              </a:rPr>
              <a:t>so and breathed a deep sigh of relief, happy that the torturous Tuesday was finally finished. </a:t>
            </a:r>
            <a:endParaRPr lang="en-GB" sz="2400" dirty="0" smtClean="0">
              <a:solidFill>
                <a:schemeClr val="bg1"/>
              </a:solidFill>
            </a:endParaRPr>
          </a:p>
          <a:p>
            <a:endParaRPr lang="en-GB" sz="2400" dirty="0">
              <a:solidFill>
                <a:schemeClr val="bg1"/>
              </a:solidFill>
            </a:endParaRPr>
          </a:p>
          <a:p>
            <a:r>
              <a:rPr lang="en-GB" sz="2400" dirty="0" smtClean="0">
                <a:solidFill>
                  <a:schemeClr val="bg1"/>
                </a:solidFill>
              </a:rPr>
              <a:t>Now you have a go...</a:t>
            </a:r>
          </a:p>
          <a:p>
            <a:endParaRPr lang="en-GB" dirty="0" smtClean="0">
              <a:solidFill>
                <a:schemeClr val="bg1"/>
              </a:solidFill>
            </a:endParaRPr>
          </a:p>
          <a:p>
            <a:pPr algn="ctr"/>
            <a:r>
              <a:rPr lang="en-US" sz="4400" dirty="0"/>
              <a:t>Teddy </a:t>
            </a:r>
            <a:r>
              <a:rPr lang="en-US" sz="4400" dirty="0" smtClean="0"/>
              <a:t>picked up the pen. </a:t>
            </a:r>
            <a:endParaRPr lang="en-GB" sz="4400" dirty="0"/>
          </a:p>
          <a:p>
            <a:endParaRPr lang="en-GB" dirty="0" smtClean="0">
              <a:solidFill>
                <a:schemeClr val="bg1"/>
              </a:solidFill>
            </a:endParaRPr>
          </a:p>
          <a:p>
            <a:endParaRPr lang="en-GB" dirty="0">
              <a:solidFill>
                <a:schemeClr val="bg1"/>
              </a:solidFill>
            </a:endParaRPr>
          </a:p>
        </p:txBody>
      </p:sp>
    </p:spTree>
    <p:custDataLst>
      <p:tags r:id="rId1"/>
    </p:custData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6000" b="-6000"/>
          </a:stretch>
        </a:blipFill>
        <a:effectLst/>
      </p:bgPr>
    </p:bg>
    <p:spTree>
      <p:nvGrpSpPr>
        <p:cNvPr id="1" name=""/>
        <p:cNvGrpSpPr/>
        <p:nvPr/>
      </p:nvGrpSpPr>
      <p:grpSpPr>
        <a:xfrm>
          <a:off x="0" y="0"/>
          <a:ext cx="0" cy="0"/>
          <a:chOff x="0" y="0"/>
          <a:chExt cx="0" cy="0"/>
        </a:xfrm>
      </p:grpSpPr>
      <p:sp>
        <p:nvSpPr>
          <p:cNvPr id="2" name="TextBox 1"/>
          <p:cNvSpPr txBox="1"/>
          <p:nvPr/>
        </p:nvSpPr>
        <p:spPr>
          <a:xfrm>
            <a:off x="611560" y="1412776"/>
            <a:ext cx="7632848" cy="1200329"/>
          </a:xfrm>
          <a:prstGeom prst="rect">
            <a:avLst/>
          </a:prstGeom>
          <a:noFill/>
        </p:spPr>
        <p:txBody>
          <a:bodyPr wrap="square" rtlCol="0">
            <a:spAutoFit/>
          </a:bodyPr>
          <a:lstStyle/>
          <a:p>
            <a:r>
              <a:rPr lang="en-GB" dirty="0" smtClean="0">
                <a:solidFill>
                  <a:schemeClr val="bg1"/>
                </a:solidFill>
              </a:rPr>
              <a:t>#54 </a:t>
            </a:r>
            <a:r>
              <a:rPr lang="en-GB" dirty="0" smtClean="0">
                <a:solidFill>
                  <a:schemeClr val="bg1"/>
                </a:solidFill>
              </a:rPr>
              <a:t>Drop it in!</a:t>
            </a:r>
          </a:p>
          <a:p>
            <a:endParaRPr lang="en-GB" dirty="0">
              <a:solidFill>
                <a:schemeClr val="bg1"/>
              </a:solidFill>
            </a:endParaRPr>
          </a:p>
          <a:p>
            <a:endParaRPr lang="en-GB" dirty="0" smtClean="0">
              <a:solidFill>
                <a:schemeClr val="bg1"/>
              </a:solidFill>
            </a:endParaRPr>
          </a:p>
          <a:p>
            <a:endParaRPr lang="en-GB" dirty="0">
              <a:solidFill>
                <a:schemeClr val="bg1"/>
              </a:solidFill>
            </a:endParaRPr>
          </a:p>
        </p:txBody>
      </p:sp>
      <p:sp>
        <p:nvSpPr>
          <p:cNvPr id="3" name="TextBox 2"/>
          <p:cNvSpPr txBox="1"/>
          <p:nvPr/>
        </p:nvSpPr>
        <p:spPr>
          <a:xfrm>
            <a:off x="611560" y="1628800"/>
            <a:ext cx="7632848" cy="4678204"/>
          </a:xfrm>
          <a:prstGeom prst="rect">
            <a:avLst/>
          </a:prstGeom>
          <a:noFill/>
        </p:spPr>
        <p:txBody>
          <a:bodyPr wrap="square" rtlCol="0">
            <a:spAutoFit/>
          </a:bodyPr>
          <a:lstStyle/>
          <a:p>
            <a:pPr algn="ctr"/>
            <a:endParaRPr lang="en-GB" sz="2800" dirty="0">
              <a:solidFill>
                <a:schemeClr val="bg1"/>
              </a:solidFill>
            </a:endParaRPr>
          </a:p>
          <a:p>
            <a:pPr algn="ctr"/>
            <a:r>
              <a:rPr lang="en-US" sz="2800" dirty="0" smtClean="0">
                <a:solidFill>
                  <a:schemeClr val="bg1"/>
                </a:solidFill>
              </a:rPr>
              <a:t>Take a </a:t>
            </a:r>
            <a:r>
              <a:rPr lang="en-US" sz="2800" dirty="0">
                <a:solidFill>
                  <a:schemeClr val="bg1"/>
                </a:solidFill>
              </a:rPr>
              <a:t>simple sentence and </a:t>
            </a:r>
            <a:r>
              <a:rPr lang="en-US" sz="2800" dirty="0" smtClean="0">
                <a:solidFill>
                  <a:schemeClr val="bg1"/>
                </a:solidFill>
              </a:rPr>
              <a:t>'drop </a:t>
            </a:r>
            <a:r>
              <a:rPr lang="en-US" sz="2800" dirty="0">
                <a:solidFill>
                  <a:schemeClr val="bg1"/>
                </a:solidFill>
              </a:rPr>
              <a:t>in' </a:t>
            </a:r>
            <a:r>
              <a:rPr lang="en-US" sz="2800" dirty="0" smtClean="0">
                <a:solidFill>
                  <a:schemeClr val="bg1"/>
                </a:solidFill>
              </a:rPr>
              <a:t> something </a:t>
            </a:r>
            <a:r>
              <a:rPr lang="en-US" sz="2800" dirty="0">
                <a:solidFill>
                  <a:schemeClr val="bg1"/>
                </a:solidFill>
              </a:rPr>
              <a:t>extra, e.g. adjectives, adverb, a phrase or clause. </a:t>
            </a:r>
            <a:r>
              <a:rPr lang="en-US" sz="2800" dirty="0" smtClean="0">
                <a:solidFill>
                  <a:schemeClr val="bg1"/>
                </a:solidFill>
              </a:rPr>
              <a:t>Don’t drop in </a:t>
            </a:r>
            <a:r>
              <a:rPr lang="en-US" sz="2800" dirty="0">
                <a:solidFill>
                  <a:schemeClr val="bg1"/>
                </a:solidFill>
              </a:rPr>
              <a:t>too much! </a:t>
            </a:r>
            <a:endParaRPr lang="en-US" sz="2800" dirty="0" smtClean="0">
              <a:solidFill>
                <a:schemeClr val="bg1"/>
              </a:solidFill>
            </a:endParaRPr>
          </a:p>
          <a:p>
            <a:endParaRPr lang="en-GB" dirty="0"/>
          </a:p>
          <a:p>
            <a:pPr algn="ctr"/>
            <a:r>
              <a:rPr lang="en-US" sz="4800" b="1" dirty="0" smtClean="0">
                <a:solidFill>
                  <a:schemeClr val="bg1"/>
                </a:solidFill>
              </a:rPr>
              <a:t>Mohammed walked to the car. </a:t>
            </a:r>
            <a:endParaRPr lang="en-GB" sz="4800" b="1" dirty="0">
              <a:solidFill>
                <a:schemeClr val="bg1"/>
              </a:solidFill>
            </a:endParaRPr>
          </a:p>
          <a:p>
            <a:endParaRPr lang="en-GB" dirty="0" smtClean="0">
              <a:solidFill>
                <a:schemeClr val="bg1"/>
              </a:solidFill>
            </a:endParaRPr>
          </a:p>
          <a:p>
            <a:endParaRPr lang="en-GB" dirty="0">
              <a:solidFill>
                <a:schemeClr val="bg1"/>
              </a:solidFill>
            </a:endParaRPr>
          </a:p>
          <a:p>
            <a:endParaRPr lang="en-GB" dirty="0" smtClean="0">
              <a:solidFill>
                <a:schemeClr val="bg1"/>
              </a:solidFill>
            </a:endParaRPr>
          </a:p>
          <a:p>
            <a:endParaRPr lang="en-GB" dirty="0">
              <a:solidFill>
                <a:schemeClr val="bg1"/>
              </a:solidFill>
            </a:endParaRPr>
          </a:p>
        </p:txBody>
      </p:sp>
    </p:spTree>
    <p:custDataLst>
      <p:tags r:id="rId1"/>
    </p:custData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6000" b="-6000"/>
          </a:stretch>
        </a:blipFill>
        <a:effectLst/>
      </p:bgPr>
    </p:bg>
    <p:spTree>
      <p:nvGrpSpPr>
        <p:cNvPr id="1" name=""/>
        <p:cNvGrpSpPr/>
        <p:nvPr/>
      </p:nvGrpSpPr>
      <p:grpSpPr>
        <a:xfrm>
          <a:off x="0" y="0"/>
          <a:ext cx="0" cy="0"/>
          <a:chOff x="0" y="0"/>
          <a:chExt cx="0" cy="0"/>
        </a:xfrm>
      </p:grpSpPr>
      <p:sp>
        <p:nvSpPr>
          <p:cNvPr id="2" name="TextBox 1"/>
          <p:cNvSpPr txBox="1"/>
          <p:nvPr/>
        </p:nvSpPr>
        <p:spPr>
          <a:xfrm>
            <a:off x="611560" y="1412776"/>
            <a:ext cx="7632848" cy="2970044"/>
          </a:xfrm>
          <a:prstGeom prst="rect">
            <a:avLst/>
          </a:prstGeom>
          <a:noFill/>
        </p:spPr>
        <p:txBody>
          <a:bodyPr wrap="square" rtlCol="0">
            <a:spAutoFit/>
          </a:bodyPr>
          <a:lstStyle/>
          <a:p>
            <a:r>
              <a:rPr lang="en-GB" dirty="0" smtClean="0">
                <a:solidFill>
                  <a:schemeClr val="bg1"/>
                </a:solidFill>
              </a:rPr>
              <a:t>#</a:t>
            </a:r>
            <a:r>
              <a:rPr lang="en-GB" dirty="0" smtClean="0">
                <a:solidFill>
                  <a:schemeClr val="bg1"/>
                </a:solidFill>
              </a:rPr>
              <a:t>36</a:t>
            </a:r>
            <a:r>
              <a:rPr lang="en-GB" dirty="0" smtClean="0">
                <a:solidFill>
                  <a:schemeClr val="bg1"/>
                </a:solidFill>
              </a:rPr>
              <a:t>  </a:t>
            </a:r>
            <a:r>
              <a:rPr lang="en-GB" dirty="0" smtClean="0">
                <a:solidFill>
                  <a:schemeClr val="bg1"/>
                </a:solidFill>
              </a:rPr>
              <a:t>Creative Connections: How many words can you think of to do with...</a:t>
            </a:r>
          </a:p>
          <a:p>
            <a:endParaRPr lang="en-GB" dirty="0">
              <a:solidFill>
                <a:schemeClr val="bg1"/>
              </a:solidFill>
            </a:endParaRPr>
          </a:p>
          <a:p>
            <a:endParaRPr lang="en-GB" dirty="0" smtClean="0">
              <a:solidFill>
                <a:schemeClr val="bg1"/>
              </a:solidFill>
            </a:endParaRPr>
          </a:p>
          <a:p>
            <a:endParaRPr lang="en-GB" dirty="0">
              <a:solidFill>
                <a:schemeClr val="bg1"/>
              </a:solidFill>
            </a:endParaRPr>
          </a:p>
          <a:p>
            <a:pPr algn="ctr"/>
            <a:r>
              <a:rPr lang="en-GB" sz="11500" dirty="0" smtClean="0">
                <a:solidFill>
                  <a:schemeClr val="bg1"/>
                </a:solidFill>
              </a:rPr>
              <a:t>glue</a:t>
            </a:r>
            <a:endParaRPr lang="en-GB" sz="11500" dirty="0">
              <a:solidFill>
                <a:schemeClr val="bg1"/>
              </a:solidFill>
            </a:endParaRPr>
          </a:p>
        </p:txBody>
      </p:sp>
    </p:spTree>
    <p:custDataLst>
      <p:tags r:id="rId1"/>
    </p:custData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6000" b="-6000"/>
          </a:stretch>
        </a:blipFill>
        <a:effectLst/>
      </p:bgPr>
    </p:bg>
    <p:spTree>
      <p:nvGrpSpPr>
        <p:cNvPr id="1" name=""/>
        <p:cNvGrpSpPr/>
        <p:nvPr/>
      </p:nvGrpSpPr>
      <p:grpSpPr>
        <a:xfrm>
          <a:off x="0" y="0"/>
          <a:ext cx="0" cy="0"/>
          <a:chOff x="0" y="0"/>
          <a:chExt cx="0" cy="0"/>
        </a:xfrm>
      </p:grpSpPr>
      <p:sp>
        <p:nvSpPr>
          <p:cNvPr id="2" name="TextBox 1"/>
          <p:cNvSpPr txBox="1"/>
          <p:nvPr/>
        </p:nvSpPr>
        <p:spPr>
          <a:xfrm>
            <a:off x="611560" y="1412776"/>
            <a:ext cx="7632848" cy="4401205"/>
          </a:xfrm>
          <a:prstGeom prst="rect">
            <a:avLst/>
          </a:prstGeom>
          <a:noFill/>
        </p:spPr>
        <p:txBody>
          <a:bodyPr wrap="square" rtlCol="0">
            <a:spAutoFit/>
          </a:bodyPr>
          <a:lstStyle/>
          <a:p>
            <a:r>
              <a:rPr lang="en-GB" dirty="0" smtClean="0">
                <a:solidFill>
                  <a:schemeClr val="bg1"/>
                </a:solidFill>
              </a:rPr>
              <a:t>#56 </a:t>
            </a:r>
            <a:r>
              <a:rPr lang="en-GB" dirty="0" smtClean="0">
                <a:solidFill>
                  <a:schemeClr val="bg1"/>
                </a:solidFill>
              </a:rPr>
              <a:t>Disasters: Look at these disastrous situations for Superman!</a:t>
            </a:r>
            <a:endParaRPr lang="en-US" b="1" dirty="0" smtClean="0"/>
          </a:p>
          <a:p>
            <a:endParaRPr lang="en-GB" dirty="0"/>
          </a:p>
          <a:p>
            <a:pPr lvl="0" algn="ctr"/>
            <a:r>
              <a:rPr lang="en-GB" dirty="0"/>
              <a:t>His tights are in the wash. </a:t>
            </a:r>
          </a:p>
          <a:p>
            <a:pPr lvl="0" algn="ctr"/>
            <a:r>
              <a:rPr lang="en-GB" dirty="0"/>
              <a:t>The colour in his boxer shorts washes out and now they're pink. </a:t>
            </a:r>
          </a:p>
          <a:p>
            <a:pPr lvl="0" algn="ctr"/>
            <a:r>
              <a:rPr lang="en-GB" dirty="0"/>
              <a:t>His Mum says to be in by 8.00 and in bed by 9.00. </a:t>
            </a:r>
          </a:p>
          <a:p>
            <a:pPr lvl="0" algn="ctr"/>
            <a:r>
              <a:rPr lang="en-GB" dirty="0"/>
              <a:t>His Dad tells him not to start fights. </a:t>
            </a:r>
          </a:p>
          <a:p>
            <a:pPr lvl="0" algn="ctr"/>
            <a:r>
              <a:rPr lang="en-GB" dirty="0"/>
              <a:t>His Gran gives him Kryptonite pants for Christmas. </a:t>
            </a:r>
            <a:endParaRPr lang="en-GB" dirty="0" smtClean="0"/>
          </a:p>
          <a:p>
            <a:pPr lvl="0" algn="ctr"/>
            <a:endParaRPr lang="en-GB" dirty="0"/>
          </a:p>
          <a:p>
            <a:pPr lvl="0" algn="ctr"/>
            <a:r>
              <a:rPr lang="en-GB" sz="3600" dirty="0" smtClean="0">
                <a:solidFill>
                  <a:schemeClr val="bg1"/>
                </a:solidFill>
              </a:rPr>
              <a:t>What would be a disaster </a:t>
            </a:r>
            <a:r>
              <a:rPr lang="en-GB" sz="3600" dirty="0" smtClean="0">
                <a:solidFill>
                  <a:schemeClr val="bg1"/>
                </a:solidFill>
              </a:rPr>
              <a:t>for</a:t>
            </a:r>
          </a:p>
          <a:p>
            <a:pPr lvl="0" algn="ctr"/>
            <a:r>
              <a:rPr lang="en-GB" sz="3600" dirty="0" smtClean="0">
                <a:solidFill>
                  <a:schemeClr val="bg1"/>
                </a:solidFill>
              </a:rPr>
              <a:t>Alice (from Alice in Wonderland)</a:t>
            </a:r>
            <a:r>
              <a:rPr lang="en-GB" sz="3600" dirty="0" smtClean="0">
                <a:solidFill>
                  <a:schemeClr val="bg1"/>
                </a:solidFill>
              </a:rPr>
              <a:t>?</a:t>
            </a:r>
            <a:endParaRPr lang="en-GB" sz="3600" dirty="0">
              <a:solidFill>
                <a:schemeClr val="bg1"/>
              </a:solidFill>
            </a:endParaRPr>
          </a:p>
          <a:p>
            <a:pPr algn="ctr"/>
            <a:r>
              <a:rPr lang="en-US" sz="2800" dirty="0" smtClean="0">
                <a:solidFill>
                  <a:srgbClr val="FFFF00"/>
                </a:solidFill>
              </a:rPr>
              <a:t> </a:t>
            </a:r>
            <a:endParaRPr lang="en-GB" sz="2800" dirty="0">
              <a:solidFill>
                <a:srgbClr val="FFFF00"/>
              </a:solidFill>
            </a:endParaRPr>
          </a:p>
          <a:p>
            <a:endParaRPr lang="en-GB" dirty="0" smtClean="0">
              <a:solidFill>
                <a:schemeClr val="bg1"/>
              </a:solidFill>
            </a:endParaRPr>
          </a:p>
          <a:p>
            <a:endParaRPr lang="en-GB" dirty="0">
              <a:solidFill>
                <a:schemeClr val="bg1"/>
              </a:solidFill>
            </a:endParaRPr>
          </a:p>
        </p:txBody>
      </p:sp>
    </p:spTree>
    <p:custDataLst>
      <p:tags r:id="rId1"/>
    </p:custData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6000" b="-6000"/>
          </a:stretch>
        </a:blipFill>
        <a:effectLst/>
      </p:bgPr>
    </p:bg>
    <p:spTree>
      <p:nvGrpSpPr>
        <p:cNvPr id="1" name=""/>
        <p:cNvGrpSpPr/>
        <p:nvPr/>
      </p:nvGrpSpPr>
      <p:grpSpPr>
        <a:xfrm>
          <a:off x="0" y="0"/>
          <a:ext cx="0" cy="0"/>
          <a:chOff x="0" y="0"/>
          <a:chExt cx="0" cy="0"/>
        </a:xfrm>
      </p:grpSpPr>
      <p:sp>
        <p:nvSpPr>
          <p:cNvPr id="2" name="TextBox 1"/>
          <p:cNvSpPr txBox="1"/>
          <p:nvPr/>
        </p:nvSpPr>
        <p:spPr>
          <a:xfrm>
            <a:off x="683568" y="1700808"/>
            <a:ext cx="7632848" cy="2308324"/>
          </a:xfrm>
          <a:prstGeom prst="rect">
            <a:avLst/>
          </a:prstGeom>
          <a:noFill/>
        </p:spPr>
        <p:txBody>
          <a:bodyPr wrap="square" rtlCol="0">
            <a:spAutoFit/>
          </a:bodyPr>
          <a:lstStyle/>
          <a:p>
            <a:r>
              <a:rPr lang="en-GB" dirty="0" smtClean="0">
                <a:solidFill>
                  <a:schemeClr val="bg1"/>
                </a:solidFill>
              </a:rPr>
              <a:t>#57  </a:t>
            </a:r>
            <a:r>
              <a:rPr lang="en-GB" dirty="0" smtClean="0">
                <a:solidFill>
                  <a:schemeClr val="bg1"/>
                </a:solidFill>
              </a:rPr>
              <a:t>Can you make this sentence better?</a:t>
            </a:r>
          </a:p>
          <a:p>
            <a:endParaRPr lang="en-GB" dirty="0">
              <a:solidFill>
                <a:schemeClr val="bg1"/>
              </a:solidFill>
            </a:endParaRPr>
          </a:p>
          <a:p>
            <a:endParaRPr lang="en-GB" sz="5400" dirty="0"/>
          </a:p>
          <a:p>
            <a:r>
              <a:rPr lang="en-GB" sz="5400" i="1" dirty="0" smtClean="0"/>
              <a:t>The girl fell down the hole.</a:t>
            </a:r>
            <a:endParaRPr lang="en-GB" sz="5400" i="1" dirty="0"/>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6000" b="-6000"/>
          </a:stretch>
        </a:blipFill>
        <a:effectLst/>
      </p:bgPr>
    </p:bg>
    <p:spTree>
      <p:nvGrpSpPr>
        <p:cNvPr id="1" name=""/>
        <p:cNvGrpSpPr/>
        <p:nvPr/>
      </p:nvGrpSpPr>
      <p:grpSpPr>
        <a:xfrm>
          <a:off x="0" y="0"/>
          <a:ext cx="0" cy="0"/>
          <a:chOff x="0" y="0"/>
          <a:chExt cx="0" cy="0"/>
        </a:xfrm>
      </p:grpSpPr>
      <p:sp>
        <p:nvSpPr>
          <p:cNvPr id="2" name="TextBox 1"/>
          <p:cNvSpPr txBox="1"/>
          <p:nvPr/>
        </p:nvSpPr>
        <p:spPr>
          <a:xfrm>
            <a:off x="611560" y="1412776"/>
            <a:ext cx="7632848" cy="1754326"/>
          </a:xfrm>
          <a:prstGeom prst="rect">
            <a:avLst/>
          </a:prstGeom>
          <a:noFill/>
        </p:spPr>
        <p:txBody>
          <a:bodyPr wrap="square" rtlCol="0">
            <a:spAutoFit/>
          </a:bodyPr>
          <a:lstStyle/>
          <a:p>
            <a:r>
              <a:rPr lang="en-GB" dirty="0" smtClean="0">
                <a:solidFill>
                  <a:schemeClr val="bg1"/>
                </a:solidFill>
              </a:rPr>
              <a:t>#6  Predict the next line to this using full sentences. Click to reveal the answer...</a:t>
            </a:r>
          </a:p>
          <a:p>
            <a:endParaRPr lang="en-GB" dirty="0" smtClean="0">
              <a:solidFill>
                <a:schemeClr val="bg1"/>
              </a:solidFill>
            </a:endParaRPr>
          </a:p>
          <a:p>
            <a:r>
              <a:rPr lang="en-GB" dirty="0" smtClean="0">
                <a:solidFill>
                  <a:schemeClr val="bg1"/>
                </a:solidFill>
              </a:rPr>
              <a:t>Even Anthony’s eyes lit up a little bit when he heard it was lasagne. I washed the pans.</a:t>
            </a:r>
          </a:p>
          <a:p>
            <a:endParaRPr lang="en-GB" dirty="0">
              <a:solidFill>
                <a:schemeClr val="bg1"/>
              </a:solidFill>
            </a:endParaRPr>
          </a:p>
          <a:p>
            <a:r>
              <a:rPr lang="en-GB" dirty="0" smtClean="0">
                <a:solidFill>
                  <a:schemeClr val="bg1"/>
                </a:solidFill>
              </a:rPr>
              <a:t>The kitchen</a:t>
            </a:r>
            <a:endParaRPr lang="en-GB" dirty="0">
              <a:solidFill>
                <a:schemeClr val="bg1"/>
              </a:solidFill>
            </a:endParaRPr>
          </a:p>
        </p:txBody>
      </p:sp>
      <p:sp>
        <p:nvSpPr>
          <p:cNvPr id="3" name="TextBox 2"/>
          <p:cNvSpPr txBox="1"/>
          <p:nvPr/>
        </p:nvSpPr>
        <p:spPr>
          <a:xfrm>
            <a:off x="1771067" y="2780928"/>
            <a:ext cx="4529125" cy="369332"/>
          </a:xfrm>
          <a:prstGeom prst="rect">
            <a:avLst/>
          </a:prstGeom>
          <a:noFill/>
        </p:spPr>
        <p:txBody>
          <a:bodyPr wrap="none" rtlCol="0">
            <a:spAutoFit/>
          </a:bodyPr>
          <a:lstStyle/>
          <a:p>
            <a:r>
              <a:rPr lang="en-GB" dirty="0">
                <a:solidFill>
                  <a:schemeClr val="bg1"/>
                </a:solidFill>
              </a:rPr>
              <a:t>s</a:t>
            </a:r>
            <a:r>
              <a:rPr lang="en-GB" dirty="0" smtClean="0">
                <a:solidFill>
                  <a:schemeClr val="bg1"/>
                </a:solidFill>
              </a:rPr>
              <a:t>tarted to fill up with lovely, appetizing smells.</a:t>
            </a:r>
            <a:endParaRPr lang="en-GB" dirty="0">
              <a:solidFill>
                <a:schemeClr val="bg1"/>
              </a:solidFill>
            </a:endParaRPr>
          </a:p>
        </p:txBody>
      </p:sp>
      <p:sp>
        <p:nvSpPr>
          <p:cNvPr id="4" name="TextBox 3"/>
          <p:cNvSpPr txBox="1"/>
          <p:nvPr/>
        </p:nvSpPr>
        <p:spPr>
          <a:xfrm>
            <a:off x="683568" y="3429000"/>
            <a:ext cx="2160591" cy="369332"/>
          </a:xfrm>
          <a:prstGeom prst="rect">
            <a:avLst/>
          </a:prstGeom>
          <a:noFill/>
        </p:spPr>
        <p:txBody>
          <a:bodyPr wrap="none" rtlCol="0">
            <a:spAutoFit/>
          </a:bodyPr>
          <a:lstStyle/>
          <a:p>
            <a:r>
              <a:rPr lang="en-GB" dirty="0" smtClean="0">
                <a:solidFill>
                  <a:schemeClr val="bg1"/>
                </a:solidFill>
              </a:rPr>
              <a:t>From inside the oven</a:t>
            </a:r>
            <a:endParaRPr lang="en-GB" dirty="0">
              <a:solidFill>
                <a:schemeClr val="bg1"/>
              </a:solidFill>
            </a:endParaRPr>
          </a:p>
        </p:txBody>
      </p:sp>
      <p:sp>
        <p:nvSpPr>
          <p:cNvPr id="5" name="TextBox 4"/>
          <p:cNvSpPr txBox="1"/>
          <p:nvPr/>
        </p:nvSpPr>
        <p:spPr>
          <a:xfrm>
            <a:off x="2699792" y="3429000"/>
            <a:ext cx="4877746" cy="369332"/>
          </a:xfrm>
          <a:prstGeom prst="rect">
            <a:avLst/>
          </a:prstGeom>
          <a:noFill/>
        </p:spPr>
        <p:txBody>
          <a:bodyPr wrap="none" rtlCol="0">
            <a:spAutoFit/>
          </a:bodyPr>
          <a:lstStyle/>
          <a:p>
            <a:r>
              <a:rPr lang="en-GB" dirty="0" smtClean="0">
                <a:solidFill>
                  <a:schemeClr val="bg1"/>
                </a:solidFill>
              </a:rPr>
              <a:t>, you could hear the cheese whistling as it cooked.</a:t>
            </a:r>
            <a:endParaRPr lang="en-GB" dirty="0">
              <a:solidFill>
                <a:schemeClr val="bg1"/>
              </a:solidFill>
            </a:endParaRPr>
          </a:p>
        </p:txBody>
      </p:sp>
      <p:sp>
        <p:nvSpPr>
          <p:cNvPr id="6" name="TextBox 5"/>
          <p:cNvSpPr txBox="1"/>
          <p:nvPr/>
        </p:nvSpPr>
        <p:spPr>
          <a:xfrm>
            <a:off x="683568" y="3933056"/>
            <a:ext cx="735138" cy="369332"/>
          </a:xfrm>
          <a:prstGeom prst="rect">
            <a:avLst/>
          </a:prstGeom>
          <a:noFill/>
        </p:spPr>
        <p:txBody>
          <a:bodyPr wrap="none" rtlCol="0">
            <a:spAutoFit/>
          </a:bodyPr>
          <a:lstStyle/>
          <a:p>
            <a:r>
              <a:rPr lang="en-GB" dirty="0" smtClean="0">
                <a:solidFill>
                  <a:schemeClr val="bg1"/>
                </a:solidFill>
              </a:rPr>
              <a:t>It was</a:t>
            </a:r>
            <a:endParaRPr lang="en-GB" dirty="0">
              <a:solidFill>
                <a:schemeClr val="bg1"/>
              </a:solidFill>
            </a:endParaRPr>
          </a:p>
        </p:txBody>
      </p:sp>
      <p:sp>
        <p:nvSpPr>
          <p:cNvPr id="7" name="TextBox 6"/>
          <p:cNvSpPr txBox="1"/>
          <p:nvPr/>
        </p:nvSpPr>
        <p:spPr>
          <a:xfrm>
            <a:off x="1331640" y="3933056"/>
            <a:ext cx="3933064" cy="369332"/>
          </a:xfrm>
          <a:prstGeom prst="rect">
            <a:avLst/>
          </a:prstGeom>
          <a:noFill/>
        </p:spPr>
        <p:txBody>
          <a:bodyPr wrap="none" rtlCol="0">
            <a:spAutoFit/>
          </a:bodyPr>
          <a:lstStyle/>
          <a:p>
            <a:r>
              <a:rPr lang="en-GB" dirty="0">
                <a:solidFill>
                  <a:schemeClr val="bg1"/>
                </a:solidFill>
              </a:rPr>
              <a:t>b</a:t>
            </a:r>
            <a:r>
              <a:rPr lang="en-GB" dirty="0" smtClean="0">
                <a:solidFill>
                  <a:schemeClr val="bg1"/>
                </a:solidFill>
              </a:rPr>
              <a:t>ubbling and squeaking like it was alive.</a:t>
            </a:r>
            <a:endParaRPr lang="en-GB" dirty="0">
              <a:solidFill>
                <a:schemeClr val="bg1"/>
              </a:solidFil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2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6000" b="-6000"/>
          </a:stretch>
        </a:blipFill>
        <a:effectLst/>
      </p:bgPr>
    </p:bg>
    <p:spTree>
      <p:nvGrpSpPr>
        <p:cNvPr id="1" name=""/>
        <p:cNvGrpSpPr/>
        <p:nvPr/>
      </p:nvGrpSpPr>
      <p:grpSpPr>
        <a:xfrm>
          <a:off x="0" y="0"/>
          <a:ext cx="0" cy="0"/>
          <a:chOff x="0" y="0"/>
          <a:chExt cx="0" cy="0"/>
        </a:xfrm>
      </p:grpSpPr>
      <p:sp>
        <p:nvSpPr>
          <p:cNvPr id="2" name="TextBox 1"/>
          <p:cNvSpPr txBox="1"/>
          <p:nvPr/>
        </p:nvSpPr>
        <p:spPr>
          <a:xfrm>
            <a:off x="611560" y="1412776"/>
            <a:ext cx="7632848" cy="3231654"/>
          </a:xfrm>
          <a:prstGeom prst="rect">
            <a:avLst/>
          </a:prstGeom>
          <a:noFill/>
        </p:spPr>
        <p:txBody>
          <a:bodyPr wrap="square" rtlCol="0">
            <a:spAutoFit/>
          </a:bodyPr>
          <a:lstStyle/>
          <a:p>
            <a:r>
              <a:rPr lang="en-GB" dirty="0" smtClean="0">
                <a:solidFill>
                  <a:schemeClr val="bg1"/>
                </a:solidFill>
              </a:rPr>
              <a:t>#7  rearrange these words into a sequence that makes sense. Use the punctuation as well. </a:t>
            </a:r>
          </a:p>
          <a:p>
            <a:endParaRPr lang="en-GB" dirty="0" smtClean="0">
              <a:solidFill>
                <a:schemeClr val="bg1"/>
              </a:solidFill>
            </a:endParaRPr>
          </a:p>
          <a:p>
            <a:endParaRPr lang="en-GB" dirty="0">
              <a:solidFill>
                <a:schemeClr val="bg1"/>
              </a:solidFill>
            </a:endParaRPr>
          </a:p>
          <a:p>
            <a:r>
              <a:rPr lang="en-GB" sz="4400" dirty="0" smtClean="0">
                <a:solidFill>
                  <a:schemeClr val="bg1"/>
                </a:solidFill>
              </a:rPr>
              <a:t>, . – searchlights barbed wire stars prison fence Christmas in in glitters wire made of</a:t>
            </a:r>
            <a:endParaRPr lang="en-GB" sz="4400" dirty="0">
              <a:solidFill>
                <a:schemeClr val="bg1"/>
              </a:solidFill>
            </a:endParaRPr>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6000" b="-6000"/>
          </a:stretch>
        </a:blipFill>
        <a:effectLst/>
      </p:bgPr>
    </p:bg>
    <p:spTree>
      <p:nvGrpSpPr>
        <p:cNvPr id="1" name=""/>
        <p:cNvGrpSpPr/>
        <p:nvPr/>
      </p:nvGrpSpPr>
      <p:grpSpPr>
        <a:xfrm>
          <a:off x="0" y="0"/>
          <a:ext cx="0" cy="0"/>
          <a:chOff x="0" y="0"/>
          <a:chExt cx="0" cy="0"/>
        </a:xfrm>
      </p:grpSpPr>
      <p:sp>
        <p:nvSpPr>
          <p:cNvPr id="2" name="TextBox 1"/>
          <p:cNvSpPr txBox="1"/>
          <p:nvPr/>
        </p:nvSpPr>
        <p:spPr>
          <a:xfrm>
            <a:off x="611560" y="1412776"/>
            <a:ext cx="7632848" cy="3724096"/>
          </a:xfrm>
          <a:prstGeom prst="rect">
            <a:avLst/>
          </a:prstGeom>
          <a:noFill/>
        </p:spPr>
        <p:txBody>
          <a:bodyPr wrap="square" rtlCol="0">
            <a:spAutoFit/>
          </a:bodyPr>
          <a:lstStyle/>
          <a:p>
            <a:r>
              <a:rPr lang="en-GB" dirty="0" smtClean="0">
                <a:solidFill>
                  <a:schemeClr val="bg1"/>
                </a:solidFill>
              </a:rPr>
              <a:t>#8  Toolkit it? Why does this work as a piece of suspense?</a:t>
            </a:r>
          </a:p>
          <a:p>
            <a:endParaRPr lang="en-GB" dirty="0">
              <a:solidFill>
                <a:schemeClr val="bg1"/>
              </a:solidFill>
            </a:endParaRPr>
          </a:p>
          <a:p>
            <a:r>
              <a:rPr lang="en-GB" sz="2000" i="1" dirty="0" smtClean="0">
                <a:solidFill>
                  <a:schemeClr val="bg1"/>
                </a:solidFill>
              </a:rPr>
              <a:t>Kevin zipped up the tent flap and we chatted for a while. I could just see my watch hands giving off a strange, green glow. It was creeping towards ten o’clock. Kevin had just told me a joke about a man with a dog that wore shoes when we first heard it. A strange scratching noise coming from just outside the ten. We froze. What on earth could it be? Then it came again. Something or somebody was moving along the side of the tent towards the entrance. It was making a scraping noise like somebody’s last rasping breath! There was no escape. All we could do was lie there waiting. Terrified, both of us ducked our heads deep into our sleeping backs and waited. I could feel my heart thumping</a:t>
            </a:r>
            <a:endParaRPr lang="en-GB" sz="2000" dirty="0" smtClean="0">
              <a:solidFill>
                <a:schemeClr val="bg1"/>
              </a:solidFill>
            </a:endParaRPr>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6000" b="-6000"/>
          </a:stretch>
        </a:blipFill>
        <a:effectLst/>
      </p:bgPr>
    </p:bg>
    <p:spTree>
      <p:nvGrpSpPr>
        <p:cNvPr id="1" name=""/>
        <p:cNvGrpSpPr/>
        <p:nvPr/>
      </p:nvGrpSpPr>
      <p:grpSpPr>
        <a:xfrm>
          <a:off x="0" y="0"/>
          <a:ext cx="0" cy="0"/>
          <a:chOff x="0" y="0"/>
          <a:chExt cx="0" cy="0"/>
        </a:xfrm>
      </p:grpSpPr>
      <p:sp>
        <p:nvSpPr>
          <p:cNvPr id="2" name="TextBox 1"/>
          <p:cNvSpPr txBox="1"/>
          <p:nvPr/>
        </p:nvSpPr>
        <p:spPr>
          <a:xfrm>
            <a:off x="611560" y="1412776"/>
            <a:ext cx="7632848" cy="4247317"/>
          </a:xfrm>
          <a:prstGeom prst="rect">
            <a:avLst/>
          </a:prstGeom>
          <a:noFill/>
        </p:spPr>
        <p:txBody>
          <a:bodyPr wrap="square" rtlCol="0">
            <a:spAutoFit/>
          </a:bodyPr>
          <a:lstStyle/>
          <a:p>
            <a:r>
              <a:rPr lang="en-GB" dirty="0" smtClean="0">
                <a:solidFill>
                  <a:schemeClr val="bg1"/>
                </a:solidFill>
              </a:rPr>
              <a:t>#9  Random Word Reader Feeder!</a:t>
            </a:r>
          </a:p>
          <a:p>
            <a:endParaRPr lang="en-GB" dirty="0">
              <a:solidFill>
                <a:schemeClr val="bg1"/>
              </a:solidFill>
            </a:endParaRPr>
          </a:p>
          <a:p>
            <a:r>
              <a:rPr lang="en-US" dirty="0">
                <a:solidFill>
                  <a:schemeClr val="bg1"/>
                </a:solidFill>
              </a:rPr>
              <a:t>Choose a book. </a:t>
            </a:r>
            <a:endParaRPr lang="en-US" dirty="0" smtClean="0">
              <a:solidFill>
                <a:schemeClr val="bg1"/>
              </a:solidFill>
            </a:endParaRPr>
          </a:p>
          <a:p>
            <a:r>
              <a:rPr lang="en-US" dirty="0" smtClean="0">
                <a:solidFill>
                  <a:schemeClr val="bg1"/>
                </a:solidFill>
              </a:rPr>
              <a:t>Ask </a:t>
            </a:r>
            <a:r>
              <a:rPr lang="en-US" dirty="0">
                <a:solidFill>
                  <a:schemeClr val="bg1"/>
                </a:solidFill>
              </a:rPr>
              <a:t>for a number - this gives you a page to turn to. </a:t>
            </a:r>
            <a:endParaRPr lang="en-US" dirty="0" smtClean="0">
              <a:solidFill>
                <a:schemeClr val="bg1"/>
              </a:solidFill>
            </a:endParaRPr>
          </a:p>
          <a:p>
            <a:r>
              <a:rPr lang="en-US" dirty="0" smtClean="0">
                <a:solidFill>
                  <a:schemeClr val="bg1"/>
                </a:solidFill>
              </a:rPr>
              <a:t>Now </a:t>
            </a:r>
            <a:r>
              <a:rPr lang="en-US" dirty="0">
                <a:solidFill>
                  <a:schemeClr val="bg1"/>
                </a:solidFill>
              </a:rPr>
              <a:t>ask for a number - this gives you the line. </a:t>
            </a:r>
            <a:endParaRPr lang="en-US" dirty="0" smtClean="0">
              <a:solidFill>
                <a:schemeClr val="bg1"/>
              </a:solidFill>
            </a:endParaRPr>
          </a:p>
          <a:p>
            <a:r>
              <a:rPr lang="en-US" dirty="0" smtClean="0">
                <a:solidFill>
                  <a:schemeClr val="bg1"/>
                </a:solidFill>
              </a:rPr>
              <a:t>Then </a:t>
            </a:r>
            <a:r>
              <a:rPr lang="en-US" dirty="0">
                <a:solidFill>
                  <a:schemeClr val="bg1"/>
                </a:solidFill>
              </a:rPr>
              <a:t>ask for a small number - this will select a word. </a:t>
            </a:r>
            <a:endParaRPr lang="en-US" dirty="0" smtClean="0">
              <a:solidFill>
                <a:schemeClr val="bg1"/>
              </a:solidFill>
            </a:endParaRPr>
          </a:p>
          <a:p>
            <a:endParaRPr lang="en-US" dirty="0">
              <a:solidFill>
                <a:schemeClr val="bg1"/>
              </a:solidFill>
            </a:endParaRPr>
          </a:p>
          <a:p>
            <a:r>
              <a:rPr lang="en-US" dirty="0" smtClean="0">
                <a:solidFill>
                  <a:schemeClr val="bg1"/>
                </a:solidFill>
              </a:rPr>
              <a:t>You then </a:t>
            </a:r>
            <a:r>
              <a:rPr lang="en-US" dirty="0">
                <a:solidFill>
                  <a:schemeClr val="bg1"/>
                </a:solidFill>
              </a:rPr>
              <a:t>have 15 seconds to write a sentence using the selected word. Then use the same sort of process to randomly select two or three words - can they make a sentence using the words... </a:t>
            </a:r>
            <a:endParaRPr lang="en-US" dirty="0" smtClean="0">
              <a:solidFill>
                <a:schemeClr val="bg1"/>
              </a:solidFill>
            </a:endParaRPr>
          </a:p>
          <a:p>
            <a:endParaRPr lang="en-US" dirty="0">
              <a:solidFill>
                <a:schemeClr val="bg1"/>
              </a:solidFill>
            </a:endParaRPr>
          </a:p>
          <a:p>
            <a:r>
              <a:rPr lang="en-US" dirty="0" smtClean="0">
                <a:solidFill>
                  <a:schemeClr val="bg1"/>
                </a:solidFill>
              </a:rPr>
              <a:t>You must use a capital letter and </a:t>
            </a:r>
            <a:r>
              <a:rPr lang="en-US" dirty="0">
                <a:solidFill>
                  <a:schemeClr val="bg1"/>
                </a:solidFill>
              </a:rPr>
              <a:t>full </a:t>
            </a:r>
            <a:r>
              <a:rPr lang="en-US" dirty="0" smtClean="0">
                <a:solidFill>
                  <a:schemeClr val="bg1"/>
                </a:solidFill>
              </a:rPr>
              <a:t>stop plus some ambitious words or punctuation.</a:t>
            </a:r>
            <a:endParaRPr lang="en-GB" dirty="0">
              <a:solidFill>
                <a:schemeClr val="bg1"/>
              </a:solidFill>
            </a:endParaRPr>
          </a:p>
          <a:p>
            <a:endParaRPr lang="en-GB" dirty="0" smtClean="0">
              <a:solidFill>
                <a:schemeClr val="bg1"/>
              </a:solidFill>
            </a:endParaRPr>
          </a:p>
          <a:p>
            <a:endParaRPr lang="en-GB" dirty="0">
              <a:solidFill>
                <a:schemeClr val="bg1"/>
              </a:solidFill>
            </a:endParaRPr>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10.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11.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12.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13.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14.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15.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16.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17.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18.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19.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2.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20.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21.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22.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23.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24.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25.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26.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27.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28.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29.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3.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30.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31.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32.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33.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34.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35.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36.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37.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38.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39.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4.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40.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41.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42.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43.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44.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45.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46.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47.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48.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49.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5.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50.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51.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52.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53.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54.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55.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56.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57.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6.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7.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8.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9.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399</TotalTime>
  <Words>3087</Words>
  <Application>Microsoft Office PowerPoint</Application>
  <PresentationFormat>On-screen Show (4:3)</PresentationFormat>
  <Paragraphs>384</Paragraphs>
  <Slides>57</Slides>
  <Notes>0</Notes>
  <HiddenSlides>0</HiddenSlides>
  <MMClips>0</MMClips>
  <ScaleCrop>false</ScaleCrop>
  <HeadingPairs>
    <vt:vector size="4" baseType="variant">
      <vt:variant>
        <vt:lpstr>Theme</vt:lpstr>
      </vt:variant>
      <vt:variant>
        <vt:i4>1</vt:i4>
      </vt:variant>
      <vt:variant>
        <vt:lpstr>Slide Titles</vt:lpstr>
      </vt:variant>
      <vt:variant>
        <vt:i4>57</vt:i4>
      </vt:variant>
    </vt:vector>
  </HeadingPairs>
  <TitlesOfParts>
    <vt:vector size="58"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spile</dc:creator>
  <cp:lastModifiedBy>spile</cp:lastModifiedBy>
  <cp:revision>41</cp:revision>
  <dcterms:created xsi:type="dcterms:W3CDTF">2012-01-05T09:06:25Z</dcterms:created>
  <dcterms:modified xsi:type="dcterms:W3CDTF">2012-01-06T13:53:55Z</dcterms:modified>
</cp:coreProperties>
</file>