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61" r:id="rId4"/>
    <p:sldId id="260" r:id="rId5"/>
    <p:sldId id="270" r:id="rId6"/>
    <p:sldId id="281" r:id="rId7"/>
    <p:sldId id="264" r:id="rId8"/>
    <p:sldId id="279" r:id="rId9"/>
    <p:sldId id="283" r:id="rId10"/>
    <p:sldId id="282" r:id="rId11"/>
    <p:sldId id="267" r:id="rId1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9" autoAdjust="0"/>
    <p:restoredTop sz="86387" autoAdjust="0"/>
  </p:normalViewPr>
  <p:slideViewPr>
    <p:cSldViewPr>
      <p:cViewPr varScale="1">
        <p:scale>
          <a:sx n="141" d="100"/>
          <a:sy n="141" d="100"/>
        </p:scale>
        <p:origin x="22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419129-26A4-4413-96E3-51E07896FB23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4416F4-224C-419D-A028-1763FCF1ED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603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4416F4-224C-419D-A028-1763FCF1EDC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42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91238-E574-47A8-911F-10D167305A45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7A390-9902-44C2-B20A-455048FF0E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553A86-74D2-4AEC-A66A-2782A7B84C26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E04BF9-C495-47B7-A779-413603DC8F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56837A-A458-4A83-BB23-9195B25FC7B1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ECE6F4-48BE-4CB8-87AC-43CB5DA67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34F4E2-6D5A-4682-93EB-48DFDF5596EA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FF65C0-BE39-4031-A33F-DE760A04F2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7C965-5BC0-414D-8010-82BFF3A3A857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C0A59-92D9-4F7A-9DD8-7B41ACDDC7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B6C12F-7CDD-4D89-99D4-9BB6A12C2CAE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E92021-315D-46D6-9714-42134CB417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5D0F0C0-CA6E-40F9-ABCA-7041727B4334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36F523-928D-4334-B08C-3197AB1DD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3EF8-AAE7-46C4-AC19-B7913F57810F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453DE-94FC-485D-96D5-CD780C8D1E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FEAD5-1F7B-4B3D-ABA7-AB8CA2AAAC8F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D1483-924F-4ED4-88C0-1B85D29E0F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D49F3F6-CE34-4752-9B53-F6F850180EEB}" type="datetimeFigureOut">
              <a:rPr lang="en-GB"/>
              <a:pPr>
                <a:defRPr/>
              </a:pPr>
              <a:t>15/06/2026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8708B36-DFE6-4B16-8B7C-B12EC6FC16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8" r:id="rId5"/>
    <p:sldLayoutId id="2147483673" r:id="rId6"/>
    <p:sldLayoutId id="2147483674" r:id="rId7"/>
    <p:sldLayoutId id="2147483667" r:id="rId8"/>
    <p:sldLayoutId id="2147483666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rent.gov.uk/education-schools-and-learning/school-admissions/apply-for-a-secondary-school-place#planandprepar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admissions.org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sz="4800" dirty="0"/>
              <a:t>SECONDARY TRANSFER 2027</a:t>
            </a:r>
          </a:p>
        </p:txBody>
      </p:sp>
      <p:sp>
        <p:nvSpPr>
          <p:cNvPr id="12290" name="Subtitle 2"/>
          <p:cNvSpPr>
            <a:spLocks noGrp="1"/>
          </p:cNvSpPr>
          <p:nvPr>
            <p:ph type="subTitle" idx="4294967295"/>
          </p:nvPr>
        </p:nvSpPr>
        <p:spPr>
          <a:xfrm>
            <a:off x="726141" y="3582362"/>
            <a:ext cx="7772400" cy="1200150"/>
          </a:xfrm>
        </p:spPr>
        <p:txBody>
          <a:bodyPr lIns="45720" rIns="45720"/>
          <a:lstStyle/>
          <a:p>
            <a:pPr marL="0" indent="0" algn="r" eaLnBrk="1" hangingPunct="1">
              <a:buFont typeface="Wingdings 3" pitchFamily="18" charset="2"/>
              <a:buNone/>
            </a:pPr>
            <a:r>
              <a:rPr lang="en-GB" b="1" dirty="0">
                <a:solidFill>
                  <a:schemeClr val="tx2"/>
                </a:solidFill>
              </a:rPr>
              <a:t>CLOSING DATE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pPr marL="0" indent="0" algn="r" eaLnBrk="1" hangingPunct="1">
              <a:buFont typeface="Wingdings 3" pitchFamily="18" charset="2"/>
              <a:buNone/>
            </a:pPr>
            <a:r>
              <a:rPr lang="en-GB" b="1" dirty="0">
                <a:solidFill>
                  <a:srgbClr val="FF0000"/>
                </a:solidFill>
              </a:rPr>
              <a:t>31 OCTOBER 2026</a:t>
            </a:r>
          </a:p>
          <a:p>
            <a:pPr marL="0" indent="0" algn="r" eaLnBrk="1" hangingPunct="1">
              <a:buFont typeface="Wingdings 3" pitchFamily="18" charset="2"/>
              <a:buNone/>
            </a:pP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B6D5D4-F75B-4091-4089-D4178BB24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838" y="188640"/>
            <a:ext cx="7513971" cy="543324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5AB2A2-8771-07D3-9F07-E03AEB685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278244"/>
              </p:ext>
            </p:extLst>
          </p:nvPr>
        </p:nvGraphicFramePr>
        <p:xfrm>
          <a:off x="535184" y="836712"/>
          <a:ext cx="7921625" cy="4949492"/>
        </p:xfrm>
        <a:graphic>
          <a:graphicData uri="http://schemas.openxmlformats.org/drawingml/2006/table">
            <a:tbl>
              <a:tblPr/>
              <a:tblGrid>
                <a:gridCol w="3960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5123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Date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31 October </a:t>
                      </a: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5123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2026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applications to be received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5123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1 March 2027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Offer day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5123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Mid-March 2027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acceptances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5123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 Mid-March 2027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applications for the second round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End of March 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Second round offers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002906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Beginning of April 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second round acceptances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1410621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Beginning of May 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applications for the third round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HelveticaNeueLTStd-Blk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34109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End of May 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Third round offers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370158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End of May 2027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HelveticaNeueLTStd-Blk" pitchFamily="34" charset="0"/>
                        </a:rPr>
                        <a:t>Deadline for third round acceptances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558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318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070" y="1340768"/>
            <a:ext cx="8229600" cy="4525962"/>
          </a:xfrm>
        </p:spPr>
        <p:txBody>
          <a:bodyPr>
            <a:normAutofit fontScale="70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READ THE SECONDARY BOOKLET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READ THE ADMISSION ARRANGEMENTS FOR SCHOOLS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READ THE APPLICATION FORM CAREFULLY</a:t>
            </a:r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LIST MORE THAN 1 PREFERENCE TO MAXIMISE YOUR CHANCE OF SECURING A SCHOOL PLACE FOR YOUR CHILD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MAKE REALISTIC PREFERENCES</a:t>
            </a:r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CHECK THE SCHOOL WEBSITE FOR ANY OPEN EVENT INFORMATION &amp; BOOKING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/>
              <a:t>APPLY ON TIME – </a:t>
            </a:r>
            <a:r>
              <a:rPr lang="en-GB" b="1" dirty="0">
                <a:solidFill>
                  <a:srgbClr val="FF0000"/>
                </a:solidFill>
              </a:rPr>
              <a:t>31 OCTOBER 2026 DEADLINE DATE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Top Tips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ontent Placeholder 2"/>
          <p:cNvSpPr>
            <a:spLocks noGrp="1"/>
          </p:cNvSpPr>
          <p:nvPr>
            <p:ph idx="1"/>
          </p:nvPr>
        </p:nvSpPr>
        <p:spPr>
          <a:xfrm>
            <a:off x="251520" y="1259632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/>
              <a:t>Do your research – read the secondary booklet, school open events (check the schools website for booking information), </a:t>
            </a:r>
            <a:r>
              <a:rPr lang="en-GB" sz="2400" dirty="0" err="1"/>
              <a:t>ofsted</a:t>
            </a:r>
            <a:r>
              <a:rPr lang="en-GB" sz="2400" dirty="0"/>
              <a:t> reports, location of schools – what would the journey be like?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hlinkClick r:id="rId2"/>
              </a:rPr>
              <a:t>https://www.brent.gov.uk/education-schools-and-learning/school-admissions/apply-for-a-secondary-school-place#planandprepare</a:t>
            </a:r>
            <a:endParaRPr lang="en-GB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/>
              <a:t>Read the </a:t>
            </a:r>
            <a:r>
              <a:rPr lang="en-GB" sz="2400" b="1" u="sng" dirty="0"/>
              <a:t>admissions criteria for each school, the admission criteria is what the offers are based 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/>
              <a:t>Visit as many of the schools as you can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/>
              <a:t>Distance measurements – they change every year!!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GB" sz="2400" dirty="0"/>
              <a:t>Make realistic preferences</a:t>
            </a:r>
          </a:p>
          <a:p>
            <a:pPr marL="109537" indent="0" eaLnBrk="1" hangingPunct="1">
              <a:lnSpc>
                <a:spcPct val="90000"/>
              </a:lnSpc>
              <a:buNone/>
            </a:pPr>
            <a:endParaRPr lang="en-GB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111" y="116632"/>
            <a:ext cx="8190689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Before you make your application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229600" cy="4525962"/>
          </a:xfrm>
        </p:spPr>
        <p:txBody>
          <a:bodyPr/>
          <a:lstStyle/>
          <a:p>
            <a:pPr eaLnBrk="1" hangingPunct="1"/>
            <a:r>
              <a:rPr lang="en-GB" sz="2400" dirty="0"/>
              <a:t>Apply online and click </a:t>
            </a:r>
            <a:r>
              <a:rPr lang="en-GB" sz="2400" b="1" dirty="0"/>
              <a:t>submit</a:t>
            </a:r>
            <a:r>
              <a:rPr lang="en-GB" sz="2400" dirty="0"/>
              <a:t> at the end of the application before 31 October 2026</a:t>
            </a:r>
          </a:p>
          <a:p>
            <a:pPr eaLnBrk="1" hangingPunct="1"/>
            <a:r>
              <a:rPr lang="en-GB" sz="2400" dirty="0">
                <a:hlinkClick r:id="rId3"/>
              </a:rPr>
              <a:t>https://www.eadmissions.org.uk/</a:t>
            </a:r>
            <a:endParaRPr lang="en-GB" sz="2400" dirty="0"/>
          </a:p>
          <a:p>
            <a:pPr eaLnBrk="1" hangingPunct="1"/>
            <a:r>
              <a:rPr lang="en-GB" sz="2400" dirty="0"/>
              <a:t>Make a note of your username, password and application reference number</a:t>
            </a:r>
          </a:p>
          <a:p>
            <a:pPr eaLnBrk="1" hangingPunct="1"/>
            <a:r>
              <a:rPr lang="en-GB" sz="2400" dirty="0"/>
              <a:t>Booklet gives a step by step guide to the online system</a:t>
            </a:r>
          </a:p>
          <a:p>
            <a:pPr eaLnBrk="1" hangingPunct="1"/>
            <a:r>
              <a:rPr lang="en-GB" sz="2400" dirty="0"/>
              <a:t>If new to </a:t>
            </a:r>
            <a:r>
              <a:rPr lang="en-GB" sz="2400" dirty="0" err="1"/>
              <a:t>eAdmissions</a:t>
            </a:r>
            <a:r>
              <a:rPr lang="en-GB" sz="2400" dirty="0"/>
              <a:t> – register in advance </a:t>
            </a:r>
          </a:p>
          <a:p>
            <a:pPr eaLnBrk="1" hangingPunct="1"/>
            <a:r>
              <a:rPr lang="en-GB" sz="2400" dirty="0"/>
              <a:t>You will need your Council tax account number - address</a:t>
            </a:r>
          </a:p>
          <a:p>
            <a:pPr eaLnBrk="1" hangingPunct="1"/>
            <a:r>
              <a:rPr lang="en-GB" sz="2400" dirty="0"/>
              <a:t>If your application is late, it will be looked at after all those that were submitted on time – unlikely to get a preferred school!</a:t>
            </a:r>
          </a:p>
          <a:p>
            <a:pPr eaLnBrk="1" hangingPunct="1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3532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Apply Online &amp; On time!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32859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sz="2400" dirty="0"/>
              <a:t>List your preferences – in the order you would like them considered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sz="2400" dirty="0"/>
              <a:t>Read the application form carefully – do not tick the boxes that are not relevant to your child </a:t>
            </a: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DA291C"/>
              </a:buClr>
              <a:buSzPct val="68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Additional/supporting information must be given, otherwise your request will not be considered under that criteria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sz="2400" dirty="0"/>
              <a:t>Do not list the same school more than once – duplicates will be deleted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sz="2400" dirty="0"/>
              <a:t>Supplementary Information forms (SIF) – must be returned to the school by 31 October 2026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sz="2400" dirty="0"/>
              <a:t>You still need to apply even if you have another child at that school – make sure you include the details of siblings in the application – you may miss out on this criteria!</a:t>
            </a:r>
          </a:p>
          <a:p>
            <a:pPr marL="109537" indent="0" eaLnBrk="1" hangingPunct="1">
              <a:buNone/>
            </a:pPr>
            <a:endParaRPr lang="en-GB" sz="2400" dirty="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GB" dirty="0"/>
          </a:p>
          <a:p>
            <a:pPr eaLnBrk="1" hangingPunct="1">
              <a:buFont typeface="Wingdings 3" pitchFamily="18" charset="2"/>
              <a:buNone/>
            </a:pPr>
            <a:endParaRPr lang="en-GB" dirty="0"/>
          </a:p>
          <a:p>
            <a:pPr eaLnBrk="1" hangingPunct="1">
              <a:buFont typeface="Wingdings 3" pitchFamily="18" charset="2"/>
              <a:buNone/>
            </a:pPr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>
              <a:buFont typeface="Wingdings 3" pitchFamily="18" charset="2"/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937" y="-166836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Completing your application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1"/>
          </p:nvPr>
        </p:nvSpPr>
        <p:spPr>
          <a:xfrm>
            <a:off x="395536" y="980728"/>
            <a:ext cx="8229600" cy="4968552"/>
          </a:xfrm>
        </p:spPr>
        <p:txBody>
          <a:bodyPr/>
          <a:lstStyle/>
          <a:p>
            <a:pPr lvl="1">
              <a:buNone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1" dirty="0"/>
              <a:t>SEND/ EHCP –different application process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Looked After &amp; Previously Looked After Children – may have to be of that faith/meet that religious practice test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Social/Medical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Siblings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Children of staff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Distance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Tie-breaker situations – distance or random draw</a:t>
            </a:r>
          </a:p>
        </p:txBody>
      </p:sp>
      <p:pic>
        <p:nvPicPr>
          <p:cNvPr id="15362" name="Title 1"/>
          <p:cNvPicPr>
            <a:picLocks noGrp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5750"/>
            <a:ext cx="8229600" cy="11207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4EB5D1-CA37-4134-9DCA-B2B66C72B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You are strongly advised to check the individual schools website for any updated information</a:t>
            </a:r>
          </a:p>
          <a:p>
            <a:pPr marL="109537" indent="0">
              <a:buNone/>
            </a:pPr>
            <a:endParaRPr lang="en-GB" dirty="0"/>
          </a:p>
          <a:p>
            <a:r>
              <a:rPr lang="en-GB" dirty="0"/>
              <a:t>You must still add the selective school to your list of preferences on your application or you will not be considered for a place at the school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56ED30-BA81-45FD-8641-B675C9D66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Selective Schools</a:t>
            </a:r>
          </a:p>
        </p:txBody>
      </p:sp>
    </p:spTree>
    <p:extLst>
      <p:ext uri="{BB962C8B-B14F-4D97-AF65-F5344CB8AC3E}">
        <p14:creationId xmlns:p14="http://schemas.microsoft.com/office/powerpoint/2010/main" val="3973553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idx="1"/>
          </p:nvPr>
        </p:nvSpPr>
        <p:spPr>
          <a:xfrm>
            <a:off x="914400" y="1484313"/>
            <a:ext cx="8229600" cy="4525962"/>
          </a:xfrm>
        </p:spPr>
        <p:txBody>
          <a:bodyPr/>
          <a:lstStyle/>
          <a:p>
            <a:pPr eaLnBrk="1" hangingPunct="1"/>
            <a:r>
              <a:rPr lang="en-GB" sz="2400" dirty="0"/>
              <a:t>Address of convenience - protocol</a:t>
            </a:r>
          </a:p>
          <a:p>
            <a:pPr eaLnBrk="1" hangingPunct="1"/>
            <a:r>
              <a:rPr lang="en-GB" sz="2400" dirty="0"/>
              <a:t>Siblings of fraudulent applications – if a place is obtained for an older child using fraudulent information, there will be no sibling connection to subsequent children from that family. </a:t>
            </a:r>
          </a:p>
          <a:p>
            <a:pPr eaLnBrk="1" hangingPunct="1">
              <a:buNone/>
            </a:pPr>
            <a:endParaRPr lang="en-GB" sz="2400" dirty="0"/>
          </a:p>
          <a:p>
            <a:pPr eaLnBrk="1" hangingPunct="1"/>
            <a:r>
              <a:rPr lang="en-GB" sz="2400" dirty="0"/>
              <a:t>Proofs of address &amp; change of address (deadline date 12 December 2026)</a:t>
            </a:r>
          </a:p>
          <a:p>
            <a:pPr eaLnBrk="1" hangingPunct="1"/>
            <a:endParaRPr lang="en-GB" dirty="0"/>
          </a:p>
        </p:txBody>
      </p:sp>
      <p:sp>
        <p:nvSpPr>
          <p:cNvPr id="17412" name="Rectangle 4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dirty="0">
                <a:effectLst/>
              </a:rPr>
              <a:t>Address Verification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0B0215-529E-4739-968B-BB374CACA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4525962"/>
          </a:xfrm>
        </p:spPr>
        <p:txBody>
          <a:bodyPr/>
          <a:lstStyle/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Applications and addresses are checked and details sent to schools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Schools do not know the order of your preferences!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Schools rank the applications according to their selection criteria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Brent schools decide whether your child qualifies for a place – not the council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The council will then select the highest preference that has qualified for an offer.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400" dirty="0"/>
              <a:t>If you do not qualify for a place at any of your preferred schools – a place is offered at the nearest school with an available space</a:t>
            </a:r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2800" dirty="0"/>
          </a:p>
          <a:p>
            <a:pPr marL="566928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EFC48-C56B-431A-A80B-FD866039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How your application is processed </a:t>
            </a:r>
          </a:p>
        </p:txBody>
      </p:sp>
    </p:spTree>
    <p:extLst>
      <p:ext uri="{BB962C8B-B14F-4D97-AF65-F5344CB8AC3E}">
        <p14:creationId xmlns:p14="http://schemas.microsoft.com/office/powerpoint/2010/main" val="1609472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le, calendar&#10;&#10;Description automatically generated">
            <a:extLst>
              <a:ext uri="{FF2B5EF4-FFF2-40B4-BE49-F238E27FC236}">
                <a16:creationId xmlns:a16="http://schemas.microsoft.com/office/drawing/2014/main" id="{FCF0A9BC-B9B9-5513-5BB9-FF96D6A6F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53" y="836712"/>
            <a:ext cx="884957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269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6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A291C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A291C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A291C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A291C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1851</TotalTime>
  <Words>679</Words>
  <Application>Microsoft Office PowerPoint</Application>
  <PresentationFormat>On-screen Show (4:3)</PresentationFormat>
  <Paragraphs>94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Verdana</vt:lpstr>
      <vt:lpstr>Wingdings</vt:lpstr>
      <vt:lpstr>Wingdings 2</vt:lpstr>
      <vt:lpstr>Wingdings 3</vt:lpstr>
      <vt:lpstr>Concourse</vt:lpstr>
      <vt:lpstr>SECONDARY TRANSFER 2027</vt:lpstr>
      <vt:lpstr>Before you make your application</vt:lpstr>
      <vt:lpstr>Apply Online &amp; On time!</vt:lpstr>
      <vt:lpstr>Completing your application</vt:lpstr>
      <vt:lpstr>PowerPoint Presentation</vt:lpstr>
      <vt:lpstr>Selective Schools</vt:lpstr>
      <vt:lpstr>Address Verification</vt:lpstr>
      <vt:lpstr>How your application is processed </vt:lpstr>
      <vt:lpstr>PowerPoint Presentation</vt:lpstr>
      <vt:lpstr>PowerPoint Presentation</vt:lpstr>
      <vt:lpstr>Top Tips</vt:lpstr>
    </vt:vector>
  </TitlesOfParts>
  <Company>Haringey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TRANSFER 2016</dc:title>
  <dc:creator>chchmxs</dc:creator>
  <cp:lastModifiedBy>Justine Callaghan</cp:lastModifiedBy>
  <cp:revision>114</cp:revision>
  <dcterms:created xsi:type="dcterms:W3CDTF">2015-09-10T14:49:21Z</dcterms:created>
  <dcterms:modified xsi:type="dcterms:W3CDTF">2026-06-15T12:32:09Z</dcterms:modified>
</cp:coreProperties>
</file>